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48"/>
  </p:notesMasterIdLst>
  <p:handoutMasterIdLst>
    <p:handoutMasterId r:id="rId149"/>
  </p:handoutMasterIdLst>
  <p:sldIdLst>
    <p:sldId id="1963" r:id="rId2"/>
    <p:sldId id="1949" r:id="rId3"/>
    <p:sldId id="1964" r:id="rId4"/>
    <p:sldId id="2030" r:id="rId5"/>
    <p:sldId id="1923" r:id="rId6"/>
    <p:sldId id="2058" r:id="rId7"/>
    <p:sldId id="2059" r:id="rId8"/>
    <p:sldId id="1926" r:id="rId9"/>
    <p:sldId id="1927" r:id="rId10"/>
    <p:sldId id="1634" r:id="rId11"/>
    <p:sldId id="2057" r:id="rId12"/>
    <p:sldId id="2031" r:id="rId13"/>
    <p:sldId id="2032" r:id="rId14"/>
    <p:sldId id="901" r:id="rId15"/>
    <p:sldId id="1925" r:id="rId16"/>
    <p:sldId id="1092" r:id="rId17"/>
    <p:sldId id="1623" r:id="rId18"/>
    <p:sldId id="1047" r:id="rId19"/>
    <p:sldId id="1639" r:id="rId20"/>
    <p:sldId id="1043" r:id="rId21"/>
    <p:sldId id="1969" r:id="rId22"/>
    <p:sldId id="913" r:id="rId23"/>
    <p:sldId id="2033" r:id="rId24"/>
    <p:sldId id="2036" r:id="rId25"/>
    <p:sldId id="1042" r:id="rId26"/>
    <p:sldId id="1048" r:id="rId27"/>
    <p:sldId id="2039" r:id="rId28"/>
    <p:sldId id="2038" r:id="rId29"/>
    <p:sldId id="2041" r:id="rId30"/>
    <p:sldId id="1937" r:id="rId31"/>
    <p:sldId id="2040" r:id="rId32"/>
    <p:sldId id="1632" r:id="rId33"/>
    <p:sldId id="1641" r:id="rId34"/>
    <p:sldId id="1642" r:id="rId35"/>
    <p:sldId id="1640" r:id="rId36"/>
    <p:sldId id="1643" r:id="rId37"/>
    <p:sldId id="1644" r:id="rId38"/>
    <p:sldId id="1938" r:id="rId39"/>
    <p:sldId id="1031" r:id="rId40"/>
    <p:sldId id="1974" r:id="rId41"/>
    <p:sldId id="1626" r:id="rId42"/>
    <p:sldId id="1973" r:id="rId43"/>
    <p:sldId id="987" r:id="rId44"/>
    <p:sldId id="986" r:id="rId45"/>
    <p:sldId id="1053" r:id="rId46"/>
    <p:sldId id="1052" r:id="rId47"/>
    <p:sldId id="2043" r:id="rId48"/>
    <p:sldId id="2044" r:id="rId49"/>
    <p:sldId id="932" r:id="rId50"/>
    <p:sldId id="1055" r:id="rId51"/>
    <p:sldId id="895" r:id="rId52"/>
    <p:sldId id="993" r:id="rId53"/>
    <p:sldId id="920" r:id="rId54"/>
    <p:sldId id="946" r:id="rId55"/>
    <p:sldId id="844" r:id="rId56"/>
    <p:sldId id="997" r:id="rId57"/>
    <p:sldId id="2042" r:id="rId58"/>
    <p:sldId id="1059" r:id="rId59"/>
    <p:sldId id="1060" r:id="rId60"/>
    <p:sldId id="914" r:id="rId61"/>
    <p:sldId id="2054" r:id="rId62"/>
    <p:sldId id="2055" r:id="rId63"/>
    <p:sldId id="2056" r:id="rId64"/>
    <p:sldId id="2052" r:id="rId65"/>
    <p:sldId id="2015" r:id="rId66"/>
    <p:sldId id="2051" r:id="rId67"/>
    <p:sldId id="917" r:id="rId68"/>
    <p:sldId id="1992" r:id="rId69"/>
    <p:sldId id="2008" r:id="rId70"/>
    <p:sldId id="2017" r:id="rId71"/>
    <p:sldId id="353" r:id="rId72"/>
    <p:sldId id="355" r:id="rId73"/>
    <p:sldId id="1661" r:id="rId74"/>
    <p:sldId id="1662" r:id="rId75"/>
    <p:sldId id="1653" r:id="rId76"/>
    <p:sldId id="356" r:id="rId77"/>
    <p:sldId id="357" r:id="rId78"/>
    <p:sldId id="1660" r:id="rId79"/>
    <p:sldId id="1664" r:id="rId80"/>
    <p:sldId id="1062" r:id="rId81"/>
    <p:sldId id="1085" r:id="rId82"/>
    <p:sldId id="1656" r:id="rId83"/>
    <p:sldId id="2021" r:id="rId84"/>
    <p:sldId id="1940" r:id="rId85"/>
    <p:sldId id="1954" r:id="rId86"/>
    <p:sldId id="1968" r:id="rId87"/>
    <p:sldId id="2016" r:id="rId88"/>
    <p:sldId id="998" r:id="rId89"/>
    <p:sldId id="979" r:id="rId90"/>
    <p:sldId id="1074" r:id="rId91"/>
    <p:sldId id="1084" r:id="rId92"/>
    <p:sldId id="1079" r:id="rId93"/>
    <p:sldId id="1239" r:id="rId94"/>
    <p:sldId id="1987" r:id="rId95"/>
    <p:sldId id="1993" r:id="rId96"/>
    <p:sldId id="2047" r:id="rId97"/>
    <p:sldId id="2025" r:id="rId98"/>
    <p:sldId id="1975" r:id="rId99"/>
    <p:sldId id="1941" r:id="rId100"/>
    <p:sldId id="2053" r:id="rId101"/>
    <p:sldId id="2005" r:id="rId102"/>
    <p:sldId id="2006" r:id="rId103"/>
    <p:sldId id="2060" r:id="rId104"/>
    <p:sldId id="1943" r:id="rId105"/>
    <p:sldId id="2002" r:id="rId106"/>
    <p:sldId id="2024" r:id="rId107"/>
    <p:sldId id="2003" r:id="rId108"/>
    <p:sldId id="1946" r:id="rId109"/>
    <p:sldId id="1994" r:id="rId110"/>
    <p:sldId id="1665" r:id="rId111"/>
    <p:sldId id="1672" r:id="rId112"/>
    <p:sldId id="1998" r:id="rId113"/>
    <p:sldId id="1985" r:id="rId114"/>
    <p:sldId id="2022" r:id="rId115"/>
    <p:sldId id="1991" r:id="rId116"/>
    <p:sldId id="1990" r:id="rId117"/>
    <p:sldId id="1675" r:id="rId118"/>
    <p:sldId id="2010" r:id="rId119"/>
    <p:sldId id="2011" r:id="rId120"/>
    <p:sldId id="1668" r:id="rId121"/>
    <p:sldId id="1649" r:id="rId122"/>
    <p:sldId id="1666" r:id="rId123"/>
    <p:sldId id="1950" r:id="rId124"/>
    <p:sldId id="1657" r:id="rId125"/>
    <p:sldId id="1072" r:id="rId126"/>
    <p:sldId id="2049" r:id="rId127"/>
    <p:sldId id="930" r:id="rId128"/>
    <p:sldId id="1977" r:id="rId129"/>
    <p:sldId id="896" r:id="rId130"/>
    <p:sldId id="1011" r:id="rId131"/>
    <p:sldId id="897" r:id="rId132"/>
    <p:sldId id="908" r:id="rId133"/>
    <p:sldId id="909" r:id="rId134"/>
    <p:sldId id="911" r:id="rId135"/>
    <p:sldId id="949" r:id="rId136"/>
    <p:sldId id="943" r:id="rId137"/>
    <p:sldId id="944" r:id="rId138"/>
    <p:sldId id="941" r:id="rId139"/>
    <p:sldId id="2012" r:id="rId140"/>
    <p:sldId id="1978" r:id="rId141"/>
    <p:sldId id="1981" r:id="rId142"/>
    <p:sldId id="363" r:id="rId143"/>
    <p:sldId id="2050" r:id="rId144"/>
    <p:sldId id="1671" r:id="rId145"/>
    <p:sldId id="1077" r:id="rId146"/>
    <p:sldId id="999"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2030"/>
          </p14:sldIdLst>
        </p14:section>
        <p14:section name="はじめに" id="{3013103B-1917-4643-9835-17E6ABF92B7B}">
          <p14:sldIdLst>
            <p14:sldId id="1923"/>
            <p14:sldId id="2058"/>
            <p14:sldId id="2059"/>
            <p14:sldId id="1926"/>
            <p14:sldId id="1927"/>
            <p14:sldId id="1634"/>
            <p14:sldId id="2057"/>
            <p14:sldId id="2031"/>
            <p14:sldId id="2032"/>
          </p14:sldIdLst>
        </p14:section>
        <p14:section name="基本操作" id="{98092CE0-50C3-4B9F-BA45-4E614F706F13}">
          <p14:sldIdLst>
            <p14:sldId id="901"/>
            <p14:sldId id="1925"/>
            <p14:sldId id="1092"/>
            <p14:sldId id="1623"/>
            <p14:sldId id="1047"/>
            <p14:sldId id="1639"/>
            <p14:sldId id="1043"/>
            <p14:sldId id="1969"/>
            <p14:sldId id="913"/>
            <p14:sldId id="2033"/>
            <p14:sldId id="2036"/>
            <p14:sldId id="1042"/>
            <p14:sldId id="1048"/>
            <p14:sldId id="2039"/>
            <p14:sldId id="2038"/>
            <p14:sldId id="2041"/>
            <p14:sldId id="1937"/>
            <p14:sldId id="2040"/>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1053"/>
            <p14:sldId id="1052"/>
            <p14:sldId id="2043"/>
            <p14:sldId id="2044"/>
            <p14:sldId id="932"/>
            <p14:sldId id="1055"/>
          </p14:sldIdLst>
        </p14:section>
        <p14:section name="電子相関" id="{3BC5A036-5F9C-4B77-98B5-351880D63BB0}">
          <p14:sldIdLst>
            <p14:sldId id="895"/>
            <p14:sldId id="993"/>
            <p14:sldId id="920"/>
            <p14:sldId id="946"/>
            <p14:sldId id="844"/>
            <p14:sldId id="997"/>
            <p14:sldId id="2042"/>
            <p14:sldId id="1059"/>
            <p14:sldId id="1060"/>
          </p14:sldIdLst>
        </p14:section>
        <p14:section name="DFT" id="{FA90DCD2-EF2A-45DF-B3B7-13C687E84DCE}">
          <p14:sldIdLst>
            <p14:sldId id="914"/>
            <p14:sldId id="2054"/>
            <p14:sldId id="2055"/>
            <p14:sldId id="2056"/>
            <p14:sldId id="2052"/>
            <p14:sldId id="2015"/>
            <p14:sldId id="2051"/>
          </p14:sldIdLst>
        </p14:section>
        <p14:section name="構造最適化" id="{A72FCA6D-9EC5-4160-8AEE-653CD3CC1C77}">
          <p14:sldIdLst>
            <p14:sldId id="917"/>
            <p14:sldId id="1992"/>
            <p14:sldId id="2008"/>
            <p14:sldId id="2017"/>
            <p14:sldId id="353"/>
            <p14:sldId id="355"/>
            <p14:sldId id="1661"/>
            <p14:sldId id="1662"/>
            <p14:sldId id="1653"/>
            <p14:sldId id="356"/>
            <p14:sldId id="357"/>
            <p14:sldId id="1660"/>
            <p14:sldId id="1664"/>
            <p14:sldId id="1062"/>
            <p14:sldId id="1085"/>
            <p14:sldId id="1656"/>
            <p14:sldId id="2021"/>
            <p14:sldId id="1940"/>
            <p14:sldId id="1954"/>
          </p14:sldIdLst>
        </p14:section>
        <p14:section name="振動解析" id="{C33D63C0-8D09-4DC6-8DD8-90BDF6BB57C3}">
          <p14:sldIdLst>
            <p14:sldId id="1968"/>
            <p14:sldId id="2016"/>
            <p14:sldId id="998"/>
            <p14:sldId id="979"/>
            <p14:sldId id="1074"/>
            <p14:sldId id="1084"/>
            <p14:sldId id="1079"/>
            <p14:sldId id="1239"/>
            <p14:sldId id="1987"/>
            <p14:sldId id="1993"/>
            <p14:sldId id="2047"/>
            <p14:sldId id="2025"/>
            <p14:sldId id="1975"/>
          </p14:sldIdLst>
        </p14:section>
        <p14:section name="化学反応" id="{67FFE855-6E21-4ECA-944A-68A016A72356}">
          <p14:sldIdLst>
            <p14:sldId id="1941"/>
            <p14:sldId id="2053"/>
            <p14:sldId id="2005"/>
            <p14:sldId id="2006"/>
          </p14:sldIdLst>
        </p14:section>
        <p14:section name="遷移状態" id="{330A30D4-3FC2-4C35-B73B-F16DBC075EAB}">
          <p14:sldIdLst>
            <p14:sldId id="2060"/>
            <p14:sldId id="1943"/>
            <p14:sldId id="2002"/>
            <p14:sldId id="2024"/>
            <p14:sldId id="2003"/>
            <p14:sldId id="1946"/>
            <p14:sldId id="1994"/>
          </p14:sldIdLst>
        </p14:section>
        <p14:section name="電子励起" id="{BAFFCC56-677B-4773-80CF-176E670B3270}">
          <p14:sldIdLst>
            <p14:sldId id="1665"/>
            <p14:sldId id="1672"/>
            <p14:sldId id="1998"/>
            <p14:sldId id="1985"/>
            <p14:sldId id="2022"/>
            <p14:sldId id="1991"/>
            <p14:sldId id="1990"/>
            <p14:sldId id="1675"/>
            <p14:sldId id="2010"/>
            <p14:sldId id="2011"/>
            <p14:sldId id="1668"/>
          </p14:sldIdLst>
        </p14:section>
        <p14:section name="最終課題" id="{C86C5D8D-2148-4E70-8E3C-48F8D58355FB}">
          <p14:sldIdLst>
            <p14:sldId id="1649"/>
            <p14:sldId id="1666"/>
            <p14:sldId id="1950"/>
            <p14:sldId id="1657"/>
          </p14:sldIdLst>
        </p14:section>
        <p14:section name="基底関数" id="{2AF2F183-C8BE-4B15-994C-5E818C7F7444}">
          <p14:sldIdLst>
            <p14:sldId id="1072"/>
            <p14:sldId id="2049"/>
            <p14:sldId id="930"/>
            <p14:sldId id="1977"/>
          </p14:sldIdLst>
        </p14:section>
        <p14:section name="SCF" id="{BFD87D9A-60BD-4BF9-BBA6-EB959AA40ED9}">
          <p14:sldIdLst>
            <p14:sldId id="896"/>
            <p14:sldId id="1011"/>
            <p14:sldId id="897"/>
            <p14:sldId id="908"/>
            <p14:sldId id="909"/>
            <p14:sldId id="911"/>
            <p14:sldId id="949"/>
            <p14:sldId id="943"/>
            <p14:sldId id="944"/>
            <p14:sldId id="941"/>
          </p14:sldIdLst>
        </p14:section>
        <p14:section name="その他" id="{507C0EEE-2C5B-48E3-9C05-775BBEB70768}">
          <p14:sldIdLst>
            <p14:sldId id="2012"/>
            <p14:sldId id="1978"/>
            <p14:sldId id="1981"/>
            <p14:sldId id="363"/>
            <p14:sldId id="2050"/>
            <p14:sldId id="1671"/>
            <p14:sldId id="1077"/>
            <p14:sldId id="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8149" autoAdjust="0"/>
  </p:normalViewPr>
  <p:slideViewPr>
    <p:cSldViewPr snapToGrid="0">
      <p:cViewPr varScale="1">
        <p:scale>
          <a:sx n="94" d="100"/>
          <a:sy n="94" d="100"/>
        </p:scale>
        <p:origin x="124" y="44"/>
      </p:cViewPr>
      <p:guideLst/>
    </p:cSldViewPr>
  </p:slideViewPr>
  <p:notesTextViewPr>
    <p:cViewPr>
      <p:scale>
        <a:sx n="100" d="100"/>
        <a:sy n="100"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lt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lt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2025/2/20</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2025/2/20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680E-B5D1-129D-26BB-67829DA0BD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F6877-4911-EC2D-E85C-FA5E8131BC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DE9ECD-E4F1-8B2A-8D47-B3349560458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D0D400-0AD1-D9A2-A229-65EE332489D5}"/>
              </a:ext>
            </a:extLst>
          </p:cNvPr>
          <p:cNvSpPr>
            <a:spLocks noGrp="1"/>
          </p:cNvSpPr>
          <p:nvPr>
            <p:ph type="sldNum" sz="quarter" idx="5"/>
          </p:nvPr>
        </p:nvSpPr>
        <p:spPr/>
        <p:txBody>
          <a:bodyPr/>
          <a:lstStyle/>
          <a:p>
            <a:fld id="{B41BAC7F-8847-49A9-90B9-700C21F323FF}" type="slidenum">
              <a:rPr kumimoji="1" lang="ja-JP" altLang="en-US" smtClean="0"/>
              <a:t>22</a:t>
            </a:fld>
            <a:endParaRPr kumimoji="1" lang="ja-JP" altLang="en-US"/>
          </a:p>
        </p:txBody>
      </p:sp>
    </p:spTree>
    <p:extLst>
      <p:ext uri="{BB962C8B-B14F-4D97-AF65-F5344CB8AC3E}">
        <p14:creationId xmlns:p14="http://schemas.microsoft.com/office/powerpoint/2010/main" val="38495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8272-9277-2107-5E3D-8525B7420E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8013C4-0ECD-D3FB-1741-2D1905F03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B8A7EF-A7A7-4048-86EC-E4B31183CD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EA799ED-3051-B2D8-45A5-67CEE227836E}"/>
              </a:ext>
            </a:extLst>
          </p:cNvPr>
          <p:cNvSpPr>
            <a:spLocks noGrp="1"/>
          </p:cNvSpPr>
          <p:nvPr>
            <p:ph type="sldNum" sz="quarter" idx="5"/>
          </p:nvPr>
        </p:nvSpPr>
        <p:spPr/>
        <p:txBody>
          <a:bodyPr/>
          <a:lstStyle/>
          <a:p>
            <a:fld id="{B41BAC7F-8847-49A9-90B9-700C21F323FF}" type="slidenum">
              <a:rPr kumimoji="1" lang="ja-JP" altLang="en-US" smtClean="0"/>
              <a:t>23</a:t>
            </a:fld>
            <a:endParaRPr kumimoji="1" lang="ja-JP" altLang="en-US"/>
          </a:p>
        </p:txBody>
      </p:sp>
    </p:spTree>
    <p:extLst>
      <p:ext uri="{BB962C8B-B14F-4D97-AF65-F5344CB8AC3E}">
        <p14:creationId xmlns:p14="http://schemas.microsoft.com/office/powerpoint/2010/main" val="274510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24</a:t>
            </a:fld>
            <a:endParaRPr kumimoji="1" lang="ja-JP" altLang="en-US"/>
          </a:p>
        </p:txBody>
      </p:sp>
    </p:spTree>
    <p:extLst>
      <p:ext uri="{BB962C8B-B14F-4D97-AF65-F5344CB8AC3E}">
        <p14:creationId xmlns:p14="http://schemas.microsoft.com/office/powerpoint/2010/main" val="66429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lang="ja-JP" altLang="en-US" dirty="0"/>
              <a:t>構造最適化する場合は</a:t>
            </a:r>
            <a:r>
              <a:rPr lang="en-US" altLang="ja-JP" dirty="0"/>
              <a:t>, </a:t>
            </a:r>
            <a:br>
              <a:rPr lang="en-US" altLang="ja-JP" dirty="0"/>
            </a:br>
            <a:r>
              <a:rPr lang="en-US" altLang="ja-JP" dirty="0" err="1"/>
              <a:t>Opt</a:t>
            </a:r>
            <a:r>
              <a:rPr lang="ja-JP" altLang="en-US" dirty="0"/>
              <a:t>＋</a:t>
            </a:r>
            <a:r>
              <a:rPr lang="en-US" altLang="ja-JP" dirty="0"/>
              <a:t>Freq</a:t>
            </a:r>
            <a:r>
              <a:rPr lang="ja-JP" altLang="en-US" dirty="0"/>
              <a:t>を指定する</a:t>
            </a:r>
            <a:r>
              <a:rPr lang="en-US" altLang="ja-JP" dirty="0"/>
              <a:t>.</a:t>
            </a:r>
          </a:p>
          <a:p>
            <a:pPr marL="342900" indent="-342900">
              <a:buAutoNum type="arabicPeriod"/>
            </a:pPr>
            <a:r>
              <a:rPr lang="en-US" altLang="ja-JP" dirty="0"/>
              <a:t>Method</a:t>
            </a:r>
            <a:r>
              <a:rPr lang="ja-JP" altLang="en-US" dirty="0"/>
              <a:t>のタブから基底関数を</a:t>
            </a:r>
            <a:r>
              <a:rPr lang="en-US" altLang="ja-JP" dirty="0"/>
              <a:t>STO-3G</a:t>
            </a:r>
            <a:r>
              <a:rPr lang="ja-JP" altLang="en-US" dirty="0"/>
              <a:t>に変更する</a:t>
            </a:r>
            <a:r>
              <a:rPr lang="en-US" altLang="ja-JP" dirty="0"/>
              <a:t>.</a:t>
            </a:r>
          </a:p>
          <a:p>
            <a:pPr marL="342900" indent="-342900">
              <a:buFont typeface="游ゴシック" panose="020B0400000000000000" pitchFamily="50" charset="-128"/>
              <a:buAutoNum type="arabicPeriod"/>
            </a:pPr>
            <a:r>
              <a:rPr lang="en-US" altLang="ja-JP" dirty="0" err="1"/>
              <a:t>geom</a:t>
            </a:r>
            <a:r>
              <a:rPr lang="en-US" altLang="ja-JP" dirty="0"/>
              <a:t>=connectivity</a:t>
            </a:r>
            <a:r>
              <a:rPr lang="ja-JP" altLang="en-US" dirty="0"/>
              <a:t>は無害なので無視してよいが</a:t>
            </a:r>
            <a:r>
              <a:rPr lang="en-US" altLang="ja-JP" dirty="0"/>
              <a:t>, General</a:t>
            </a:r>
            <a:r>
              <a:rPr lang="ja-JP" altLang="en-US" dirty="0"/>
              <a:t>のタブから</a:t>
            </a:r>
            <a:r>
              <a:rPr lang="en-US" altLang="ja-JP" dirty="0"/>
              <a:t>White </a:t>
            </a:r>
            <a:r>
              <a:rPr lang="en-US" altLang="ja-JP" dirty="0" err="1"/>
              <a:t>Conectivity</a:t>
            </a:r>
            <a:r>
              <a:rPr lang="ja-JP" altLang="en-US" dirty="0"/>
              <a:t>のチェックを外すと消せる</a:t>
            </a:r>
            <a:r>
              <a:rPr lang="en-US" altLang="ja-JP" dirty="0"/>
              <a:t>.</a:t>
            </a:r>
          </a:p>
          <a:p>
            <a:pPr marL="342900" indent="-342900">
              <a:buAutoNum type="arabicPeriod"/>
            </a:pPr>
            <a:r>
              <a:rPr lang="en-US" altLang="ja-JP" dirty="0"/>
              <a:t>Preview</a:t>
            </a:r>
            <a:r>
              <a:rPr lang="ja-JP" altLang="en-US" dirty="0"/>
              <a:t>のタブでインプットファイルを確認できる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25</a:t>
            </a:fld>
            <a:endParaRPr kumimoji="1" lang="ja-JP" altLang="en-US"/>
          </a:p>
        </p:txBody>
      </p:sp>
    </p:spTree>
    <p:extLst>
      <p:ext uri="{BB962C8B-B14F-4D97-AF65-F5344CB8AC3E}">
        <p14:creationId xmlns:p14="http://schemas.microsoft.com/office/powerpoint/2010/main" val="109130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26</a:t>
            </a:fld>
            <a:endParaRPr kumimoji="1" lang="ja-JP" altLang="en-US"/>
          </a:p>
        </p:txBody>
      </p:sp>
    </p:spTree>
    <p:extLst>
      <p:ext uri="{BB962C8B-B14F-4D97-AF65-F5344CB8AC3E}">
        <p14:creationId xmlns:p14="http://schemas.microsoft.com/office/powerpoint/2010/main" val="119474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29</a:t>
            </a:fld>
            <a:endParaRPr kumimoji="1" lang="ja-JP" altLang="en-US"/>
          </a:p>
        </p:txBody>
      </p:sp>
    </p:spTree>
    <p:extLst>
      <p:ext uri="{BB962C8B-B14F-4D97-AF65-F5344CB8AC3E}">
        <p14:creationId xmlns:p14="http://schemas.microsoft.com/office/powerpoint/2010/main" val="3613615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31</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33</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40</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41</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42</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46</a:t>
            </a:fld>
            <a:endParaRPr kumimoji="1" lang="ja-JP" altLang="en-US"/>
          </a:p>
        </p:txBody>
      </p:sp>
    </p:spTree>
    <p:extLst>
      <p:ext uri="{BB962C8B-B14F-4D97-AF65-F5344CB8AC3E}">
        <p14:creationId xmlns:p14="http://schemas.microsoft.com/office/powerpoint/2010/main" val="1429328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47</a:t>
            </a:fld>
            <a:endParaRPr kumimoji="1" lang="ja-JP" altLang="en-US"/>
          </a:p>
        </p:txBody>
      </p:sp>
    </p:spTree>
    <p:extLst>
      <p:ext uri="{BB962C8B-B14F-4D97-AF65-F5344CB8AC3E}">
        <p14:creationId xmlns:p14="http://schemas.microsoft.com/office/powerpoint/2010/main" val="13734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48</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51</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55</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57</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https://www2.riken.jp/qcl/members/tsuneda/web/dft05-sec3.pdf</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397998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D2</a:t>
            </a:r>
            <a:r>
              <a:rPr lang="ja-JP" altLang="en-US" dirty="0"/>
              <a:t>と</a:t>
            </a:r>
            <a:r>
              <a:rPr lang="en-US" altLang="ja-JP" dirty="0"/>
              <a:t>D3</a:t>
            </a:r>
            <a:r>
              <a:rPr lang="ja-JP" altLang="en-US" dirty="0"/>
              <a:t>の違いは</a:t>
            </a:r>
            <a:r>
              <a:rPr lang="en-US" altLang="ja-JP" dirty="0"/>
              <a:t>VASP</a:t>
            </a:r>
            <a:r>
              <a:rPr lang="ja-JP" altLang="en-US" dirty="0"/>
              <a:t>のドキュメントに解説がある</a:t>
            </a:r>
            <a:r>
              <a:rPr lang="en-US" altLang="ja-JP" dirty="0"/>
              <a:t>.</a:t>
            </a:r>
          </a:p>
          <a:p>
            <a:r>
              <a:rPr kumimoji="1" lang="en-US" altLang="ja-JP" dirty="0"/>
              <a:t>https://www.vasp.at/wiki/index.php/DFT-D2</a:t>
            </a:r>
          </a:p>
          <a:p>
            <a:r>
              <a:rPr kumimoji="1" lang="en-US" altLang="ja-JP" dirty="0"/>
              <a:t>https://www.vasp.at/wiki/index.php/DFT-D3</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64</a:t>
            </a:fld>
            <a:endParaRPr kumimoji="1" lang="ja-JP" altLang="en-US"/>
          </a:p>
        </p:txBody>
      </p:sp>
    </p:spTree>
    <p:extLst>
      <p:ext uri="{BB962C8B-B14F-4D97-AF65-F5344CB8AC3E}">
        <p14:creationId xmlns:p14="http://schemas.microsoft.com/office/powerpoint/2010/main" val="1551075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67</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71</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72</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75</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76</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78</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838EB-52FC-F6FA-2F83-1E5653FA10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574244-C9F7-B04F-C5C1-6192CC9436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01C90C0-FD62-7482-46D5-0978BEA5E657}"/>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FA341D1F-6140-7A4D-EABC-A40D9D221436}"/>
              </a:ext>
            </a:extLst>
          </p:cNvPr>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3476281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87</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88</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89</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90</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91</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93</a:t>
            </a:fld>
            <a:endParaRPr kumimoji="1" lang="ja-JP" altLang="en-US"/>
          </a:p>
        </p:txBody>
      </p:sp>
    </p:spTree>
    <p:extLst>
      <p:ext uri="{BB962C8B-B14F-4D97-AF65-F5344CB8AC3E}">
        <p14:creationId xmlns:p14="http://schemas.microsoft.com/office/powerpoint/2010/main" val="583324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95</a:t>
            </a:fld>
            <a:endParaRPr kumimoji="1" lang="ja-JP" altLang="en-US"/>
          </a:p>
        </p:txBody>
      </p:sp>
    </p:spTree>
    <p:extLst>
      <p:ext uri="{BB962C8B-B14F-4D97-AF65-F5344CB8AC3E}">
        <p14:creationId xmlns:p14="http://schemas.microsoft.com/office/powerpoint/2010/main" val="3049851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97</a:t>
            </a:fld>
            <a:endParaRPr kumimoji="1" lang="ja-JP" altLang="en-US"/>
          </a:p>
        </p:txBody>
      </p:sp>
    </p:spTree>
    <p:extLst>
      <p:ext uri="{BB962C8B-B14F-4D97-AF65-F5344CB8AC3E}">
        <p14:creationId xmlns:p14="http://schemas.microsoft.com/office/powerpoint/2010/main" val="2717312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100</a:t>
            </a:fld>
            <a:endParaRPr kumimoji="1" lang="ja-JP" altLang="en-US"/>
          </a:p>
        </p:txBody>
      </p:sp>
    </p:spTree>
    <p:extLst>
      <p:ext uri="{BB962C8B-B14F-4D97-AF65-F5344CB8AC3E}">
        <p14:creationId xmlns:p14="http://schemas.microsoft.com/office/powerpoint/2010/main" val="363664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101</a:t>
            </a:fld>
            <a:endParaRPr kumimoji="1" lang="ja-JP" altLang="en-US"/>
          </a:p>
        </p:txBody>
      </p:sp>
    </p:spTree>
    <p:extLst>
      <p:ext uri="{BB962C8B-B14F-4D97-AF65-F5344CB8AC3E}">
        <p14:creationId xmlns:p14="http://schemas.microsoft.com/office/powerpoint/2010/main" val="3856027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3661563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下記を参考に</a:t>
            </a:r>
            <a:r>
              <a:rPr kumimoji="1" lang="en-US" altLang="ja-JP" dirty="0"/>
              <a:t>Diels-Alder</a:t>
            </a:r>
            <a:r>
              <a:rPr kumimoji="1" lang="ja-JP" altLang="en-US" dirty="0"/>
              <a:t>反応について試みたが断念した</a:t>
            </a:r>
            <a:r>
              <a:rPr kumimoji="1" lang="en-US" altLang="ja-JP" dirty="0"/>
              <a:t>.</a:t>
            </a:r>
          </a:p>
          <a:p>
            <a:endParaRPr kumimoji="1" lang="en-US" altLang="ja-JP" dirty="0"/>
          </a:p>
          <a:p>
            <a:r>
              <a:rPr kumimoji="1" lang="en-US" altLang="ja-JP" dirty="0"/>
              <a:t>https://scrapbox.io/yamnor/230228</a:t>
            </a:r>
          </a:p>
          <a:p>
            <a:r>
              <a:rPr kumimoji="1" lang="en-US" altLang="ja-JP" dirty="0"/>
              <a:t>http://pc-chem-basics.blog.jp/archives/1479575.html</a:t>
            </a:r>
          </a:p>
          <a:p>
            <a:r>
              <a:rPr kumimoji="1" lang="en-US" altLang="ja-JP" dirty="0"/>
              <a:t>https://x-ability.co.jp/jp/pdf/GAMESS_X-Ability_111012.pdf</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2877908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109</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110</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r>
              <a:rPr kumimoji="1" lang="en-US" altLang="ja-JP" dirty="0"/>
              <a:t>Singlet</a:t>
            </a:r>
          </a:p>
          <a:p>
            <a:r>
              <a:rPr kumimoji="1" lang="en-US" altLang="ja-JP" dirty="0"/>
              <a:t>HF	-149.597203 R</a:t>
            </a:r>
          </a:p>
          <a:p>
            <a:r>
              <a:rPr kumimoji="1" lang="en-US" altLang="ja-JP" dirty="0"/>
              <a:t>CCSD	-150.065129</a:t>
            </a:r>
          </a:p>
          <a:p>
            <a:endParaRPr kumimoji="1" lang="en-US" altLang="ja-JP" dirty="0"/>
          </a:p>
          <a:p>
            <a:r>
              <a:rPr kumimoji="1" lang="en-US" altLang="ja-JP" dirty="0"/>
              <a:t>Triplet</a:t>
            </a:r>
          </a:p>
          <a:p>
            <a:r>
              <a:rPr kumimoji="1" lang="en-US" altLang="ja-JP" dirty="0"/>
              <a:t>HF	-149.682471</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CCSD	-150.119134</a:t>
            </a:r>
          </a:p>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111</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115</a:t>
            </a:fld>
            <a:endParaRPr kumimoji="1" lang="ja-JP" altLang="en-US"/>
          </a:p>
        </p:txBody>
      </p:sp>
    </p:spTree>
    <p:extLst>
      <p:ext uri="{BB962C8B-B14F-4D97-AF65-F5344CB8AC3E}">
        <p14:creationId xmlns:p14="http://schemas.microsoft.com/office/powerpoint/2010/main" val="1255095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116</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88B8-30FF-0C3B-AF47-DA43BF8850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18438A-5ABF-187F-FFE6-13E3AFE18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B3E988-37FD-5266-E702-F2472C8DA4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143E4CB-DB99-EAB4-1657-A3DBAD36FB32}"/>
              </a:ext>
            </a:extLst>
          </p:cNvPr>
          <p:cNvSpPr>
            <a:spLocks noGrp="1"/>
          </p:cNvSpPr>
          <p:nvPr>
            <p:ph type="sldNum" sz="quarter" idx="5"/>
          </p:nvPr>
        </p:nvSpPr>
        <p:spPr/>
        <p:txBody>
          <a:bodyPr/>
          <a:lstStyle/>
          <a:p>
            <a:fld id="{B41BAC7F-8847-49A9-90B9-700C21F323FF}" type="slidenum">
              <a:rPr kumimoji="1" lang="ja-JP" altLang="en-US" smtClean="0"/>
              <a:t>117</a:t>
            </a:fld>
            <a:endParaRPr kumimoji="1" lang="ja-JP" altLang="en-US"/>
          </a:p>
        </p:txBody>
      </p:sp>
    </p:spTree>
    <p:extLst>
      <p:ext uri="{BB962C8B-B14F-4D97-AF65-F5344CB8AC3E}">
        <p14:creationId xmlns:p14="http://schemas.microsoft.com/office/powerpoint/2010/main" val="306236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225C-0BF7-F07A-31B3-47A91F8D2E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A73EED-2CC4-E375-1FB9-24F1B0AAE2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0BB1BA1-FE3C-52EE-D60A-56E25ED0500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83B9E87-6CEB-9CAC-25E3-46884EB0C022}"/>
              </a:ext>
            </a:extLst>
          </p:cNvPr>
          <p:cNvSpPr>
            <a:spLocks noGrp="1"/>
          </p:cNvSpPr>
          <p:nvPr>
            <p:ph type="sldNum" sz="quarter" idx="5"/>
          </p:nvPr>
        </p:nvSpPr>
        <p:spPr/>
        <p:txBody>
          <a:bodyPr/>
          <a:lstStyle/>
          <a:p>
            <a:fld id="{B41BAC7F-8847-49A9-90B9-700C21F323FF}" type="slidenum">
              <a:rPr kumimoji="1" lang="ja-JP" altLang="en-US" smtClean="0"/>
              <a:t>118</a:t>
            </a:fld>
            <a:endParaRPr kumimoji="1" lang="ja-JP" altLang="en-US"/>
          </a:p>
        </p:txBody>
      </p:sp>
    </p:spTree>
    <p:extLst>
      <p:ext uri="{BB962C8B-B14F-4D97-AF65-F5344CB8AC3E}">
        <p14:creationId xmlns:p14="http://schemas.microsoft.com/office/powerpoint/2010/main" val="1398466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119</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120</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123</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125</a:t>
            </a:fld>
            <a:endParaRPr kumimoji="1" lang="ja-JP" altLang="en-US"/>
          </a:p>
        </p:txBody>
      </p:sp>
    </p:spTree>
    <p:extLst>
      <p:ext uri="{BB962C8B-B14F-4D97-AF65-F5344CB8AC3E}">
        <p14:creationId xmlns:p14="http://schemas.microsoft.com/office/powerpoint/2010/main" val="3255496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129</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238-E22B-871E-AF5A-D099EE6D4D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347B5E-0346-57B4-2518-DB7CCBC950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6F2D47-C9B3-097C-B617-9A81BF0EF27C}"/>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a:extLst>
              <a:ext uri="{FF2B5EF4-FFF2-40B4-BE49-F238E27FC236}">
                <a16:creationId xmlns:a16="http://schemas.microsoft.com/office/drawing/2014/main" id="{C2F63DFE-84D1-92CC-215A-553E8A3944A5}"/>
              </a:ext>
            </a:extLst>
          </p:cNvPr>
          <p:cNvSpPr>
            <a:spLocks noGrp="1"/>
          </p:cNvSpPr>
          <p:nvPr>
            <p:ph type="sldNum" sz="quarter" idx="5"/>
          </p:nvPr>
        </p:nvSpPr>
        <p:spPr/>
        <p:txBody>
          <a:bodyPr/>
          <a:lstStyle/>
          <a:p>
            <a:fld id="{B41BAC7F-8847-49A9-90B9-700C21F323FF}" type="slidenum">
              <a:rPr kumimoji="1" lang="ja-JP" altLang="en-US" smtClean="0"/>
              <a:t>139</a:t>
            </a:fld>
            <a:endParaRPr kumimoji="1" lang="ja-JP" altLang="en-US"/>
          </a:p>
        </p:txBody>
      </p:sp>
    </p:spTree>
    <p:extLst>
      <p:ext uri="{BB962C8B-B14F-4D97-AF65-F5344CB8AC3E}">
        <p14:creationId xmlns:p14="http://schemas.microsoft.com/office/powerpoint/2010/main" val="683645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141</a:t>
            </a:fld>
            <a:endParaRPr kumimoji="1" lang="ja-JP" altLang="en-US"/>
          </a:p>
        </p:txBody>
      </p:sp>
    </p:spTree>
    <p:extLst>
      <p:ext uri="{BB962C8B-B14F-4D97-AF65-F5344CB8AC3E}">
        <p14:creationId xmlns:p14="http://schemas.microsoft.com/office/powerpoint/2010/main" val="3913369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142</a:t>
            </a:fld>
            <a:endParaRPr kumimoji="1" lang="ja-JP" altLang="en-US"/>
          </a:p>
        </p:txBody>
      </p:sp>
    </p:spTree>
    <p:extLst>
      <p:ext uri="{BB962C8B-B14F-4D97-AF65-F5344CB8AC3E}">
        <p14:creationId xmlns:p14="http://schemas.microsoft.com/office/powerpoint/2010/main" val="180237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143</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https://physics.nist.gov/cgi-bin/cuu/Value?me</a:t>
            </a:r>
          </a:p>
          <a:p>
            <a:r>
              <a:rPr kumimoji="1" lang="en-US" altLang="ja-JP" dirty="0"/>
              <a:t>https://physics.nist.gov/cgi-bin/cuu/Value?e</a:t>
            </a:r>
          </a:p>
          <a:p>
            <a:r>
              <a:rPr kumimoji="1" lang="en-US" altLang="ja-JP" dirty="0"/>
              <a:t>https://physics.nist.gov/cgi-bin/cuu/Value?hbar</a:t>
            </a:r>
          </a:p>
          <a:p>
            <a:r>
              <a:rPr kumimoji="1" lang="en-US" altLang="ja-JP" dirty="0"/>
              <a:t>https://physics.nist.gov/cgi-bin/cuu/Value?bohrrada0</a:t>
            </a:r>
          </a:p>
          <a:p>
            <a:r>
              <a:rPr kumimoji="1" lang="en-US" altLang="ja-JP" dirty="0"/>
              <a:t>https://physics.nist.gov/cgi-bin/cuu/Value?hr</a:t>
            </a:r>
          </a:p>
          <a:p>
            <a:r>
              <a:rPr kumimoji="1" lang="en-US" altLang="ja-JP" dirty="0"/>
              <a:t>https://physics.nist.gov/cgi-bin/cuu/Value?hrev</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a:t>
            </a:fld>
            <a:endParaRPr kumimoji="1" lang="ja-JP" altLang="en-US"/>
          </a:p>
        </p:txBody>
      </p:sp>
    </p:spTree>
    <p:extLst>
      <p:ext uri="{BB962C8B-B14F-4D97-AF65-F5344CB8AC3E}">
        <p14:creationId xmlns:p14="http://schemas.microsoft.com/office/powerpoint/2010/main" val="7199950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A689-B76A-8243-A244-ED5A1C129E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3249AA-267A-C8C0-47D5-6B4CE3CA50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58867F-42CF-2397-8F5C-D1526B5A8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5FDD2F-A6C4-3FA8-7854-B5C543D43BEB}"/>
              </a:ext>
            </a:extLst>
          </p:cNvPr>
          <p:cNvSpPr>
            <a:spLocks noGrp="1"/>
          </p:cNvSpPr>
          <p:nvPr>
            <p:ph type="sldNum" sz="quarter" idx="5"/>
          </p:nvPr>
        </p:nvSpPr>
        <p:spPr/>
        <p:txBody>
          <a:bodyPr/>
          <a:lstStyle/>
          <a:p>
            <a:fld id="{B41BAC7F-8847-49A9-90B9-700C21F323FF}" type="slidenum">
              <a:rPr kumimoji="1" lang="ja-JP" altLang="en-US" smtClean="0"/>
              <a:t>144</a:t>
            </a:fld>
            <a:endParaRPr kumimoji="1" lang="ja-JP" altLang="en-US"/>
          </a:p>
        </p:txBody>
      </p:sp>
    </p:spTree>
    <p:extLst>
      <p:ext uri="{BB962C8B-B14F-4D97-AF65-F5344CB8AC3E}">
        <p14:creationId xmlns:p14="http://schemas.microsoft.com/office/powerpoint/2010/main" val="357685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17</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21</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chemeng.web.fc2.com/ce/heatcomb.html" TargetMode="External"/><Relationship Id="rId5" Type="http://schemas.openxmlformats.org/officeDocument/2006/relationships/hyperlink" Target="https://physics.nist.gov/cgi-bin/cuu/Value?na" TargetMode="External"/><Relationship Id="rId4" Type="http://schemas.openxmlformats.org/officeDocument/2006/relationships/hyperlink" Target="https://physics.nist.gov/cgi-bin/cuu/Value?hrj"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391.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1400.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461.png"/></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2.png"/><Relationship Id="rId7" Type="http://schemas.openxmlformats.org/officeDocument/2006/relationships/image" Target="../media/image149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461.png"/><Relationship Id="rId4" Type="http://schemas.openxmlformats.org/officeDocument/2006/relationships/image" Target="../media/image147.png"/><Relationship Id="rId9" Type="http://schemas.openxmlformats.org/officeDocument/2006/relationships/image" Target="../media/image14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0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470.png"/><Relationship Id="rId10" Type="http://schemas.openxmlformats.org/officeDocument/2006/relationships/image" Target="../media/image162.png"/><Relationship Id="rId4" Type="http://schemas.openxmlformats.org/officeDocument/2006/relationships/image" Target="../media/image1460.png"/><Relationship Id="rId9" Type="http://schemas.openxmlformats.org/officeDocument/2006/relationships/image" Target="../media/image16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38.sv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doi.org/10.3847/1538-4357/aaafd5"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9.xml.rels><?xml version="1.0" encoding="UTF-8" standalone="yes"?>
<Relationships xmlns="http://schemas.openxmlformats.org/package/2006/relationships"><Relationship Id="rId3" Type="http://schemas.openxmlformats.org/officeDocument/2006/relationships/hyperlink" Target="https://www.meti.go.jp/policy/chemical_management/ozone/index.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68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720.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27.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75.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74.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ja.wikipedia.org/wiki/%E5%8E%9F%E5%AD%90%E5%8D%98%E4%BD%8D%E7%B3%BB" TargetMode="External"/><Relationship Id="rId1" Type="http://schemas.openxmlformats.org/officeDocument/2006/relationships/slideLayout" Target="../slideLayouts/slideLayout7.xml"/><Relationship Id="rId4" Type="http://schemas.openxmlformats.org/officeDocument/2006/relationships/image" Target="../media/image710.png"/></Relationships>
</file>

<file path=ppt/slides/_rels/slide130.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7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891.png"/></Relationships>
</file>

<file path=ppt/slides/_rels/slide1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9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97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zenn.dev/ohno/books/356315a0e6437c/viewer/d027ca" TargetMode="External"/><Relationship Id="rId7" Type="http://schemas.openxmlformats.org/officeDocument/2006/relationships/image" Target="../media/image9.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9.sv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10" Type="http://schemas.openxmlformats.org/officeDocument/2006/relationships/hyperlink" Target="https://www.crystallography.net/cod/index.ph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sv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1.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71.sv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4.svg"/><Relationship Id="rId11" Type="http://schemas.openxmlformats.org/officeDocument/2006/relationships/image" Target="../media/image631.png"/><Relationship Id="rId5" Type="http://schemas.openxmlformats.org/officeDocument/2006/relationships/image" Target="../media/image73.png"/><Relationship Id="rId10" Type="http://schemas.openxmlformats.org/officeDocument/2006/relationships/image" Target="../media/image622.png"/><Relationship Id="rId4" Type="http://schemas.openxmlformats.org/officeDocument/2006/relationships/image" Target="../media/image101.png"/><Relationship Id="rId9" Type="http://schemas.openxmlformats.org/officeDocument/2006/relationships/image" Target="../media/image520.png"/></Relationships>
</file>

<file path=ppt/slides/_rels/slide44.xml.rels><?xml version="1.0" encoding="UTF-8" standalone="yes"?>
<Relationships xmlns="http://schemas.openxmlformats.org/package/2006/relationships"><Relationship Id="rId8" Type="http://schemas.openxmlformats.org/officeDocument/2006/relationships/hyperlink" Target="https://www.basissetexchange.org/" TargetMode="External"/><Relationship Id="rId3" Type="http://schemas.openxmlformats.org/officeDocument/2006/relationships/image" Target="../media/image74.svg"/><Relationship Id="rId7" Type="http://schemas.openxmlformats.org/officeDocument/2006/relationships/hyperlink" Target="https://doi.org/10.1021/acs.jchemed.8b00959" TargetMode="External"/><Relationship Id="rId12" Type="http://schemas.openxmlformats.org/officeDocument/2006/relationships/image" Target="../media/image670.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1.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aussian.com/basisset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ttf.pc.uec.ac.jp/www.page/ishidaH17/abinitio.pdf" TargetMode="External"/><Relationship Id="rId4" Type="http://schemas.openxmlformats.org/officeDocument/2006/relationships/hyperlink" Target="https://www.hpc.co.jp/chem/software/gaussian/help/basis_set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78.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560.png"/><Relationship Id="rId4" Type="http://schemas.openxmlformats.org/officeDocument/2006/relationships/image" Target="../media/image79.svg"/><Relationship Id="rId9" Type="http://schemas.openxmlformats.org/officeDocument/2006/relationships/hyperlink" Target="https://doi.org/10.1039/978184755788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51.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83.sv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https://doi.org/10.1103/PhysRevA.72.062502"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hdl.handle.net/2115/74383"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doi.org/10.1063/1.186949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https://doi.org/10.1063/1.1869493"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1.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83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38.svg"/></Relationships>
</file>

<file path=ppt/slides/_rels/slide71.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31.png"/></Relationships>
</file>

<file path=ppt/slides/_rels/slide73.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74.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8.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xml"/><Relationship Id="rId5" Type="http://schemas.openxmlformats.org/officeDocument/2006/relationships/image" Target="../media/image38.sv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84.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crystallography.net/cod/index.php" TargetMode="External"/><Relationship Id="rId7" Type="http://schemas.openxmlformats.org/officeDocument/2006/relationships/hyperlink" Target="https://www.conflex.co.jp/g_gv/pbctut2.htm"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6" Type="http://schemas.openxmlformats.org/officeDocument/2006/relationships/hyperlink" Target="https://www.watanabe-lab.jp/blog/archives/1982" TargetMode="External"/><Relationship Id="rId5" Type="http://schemas.openxmlformats.org/officeDocument/2006/relationships/hyperlink" Target="https://www.hpc.co.jp/chem/software/gaussian/help/molspec/" TargetMode="External"/><Relationship Id="rId4" Type="http://schemas.openxmlformats.org/officeDocument/2006/relationships/hyperlink" Target="https://gaussian.com/pbc/"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40.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104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8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108.svg"/><Relationship Id="rId10" Type="http://schemas.openxmlformats.org/officeDocument/2006/relationships/image" Target="../media/image320.png"/><Relationship Id="rId4" Type="http://schemas.openxmlformats.org/officeDocument/2006/relationships/image" Target="../media/image107.png"/><Relationship Id="rId9" Type="http://schemas.openxmlformats.org/officeDocument/2006/relationships/image" Target="../media/image3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10.svg"/><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2.png"/><Relationship Id="rId7"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2.png"/><Relationship Id="rId7" Type="http://schemas.openxmlformats.org/officeDocument/2006/relationships/image" Target="../media/image126.svg"/><Relationship Id="rId2"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38.svg"/></Relationships>
</file>

<file path=ppt/slides/_rels/slide9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5.sv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2025</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2025</a:t>
            </a:r>
            <a:r>
              <a:rPr lang="ja-JP" altLang="en-US" dirty="0"/>
              <a:t>年</a:t>
            </a:r>
            <a:r>
              <a:rPr lang="en-US" altLang="ja-JP" dirty="0"/>
              <a:t>2</a:t>
            </a:r>
            <a:r>
              <a:rPr lang="ja-JP" altLang="en-US" dirty="0"/>
              <a:t>月</a:t>
            </a:r>
            <a:r>
              <a:rPr lang="en-US" altLang="ja-JP" dirty="0"/>
              <a:t>20</a:t>
            </a:r>
            <a:r>
              <a:rPr lang="ja-JP" altLang="en-US" dirty="0"/>
              <a:t>日</a:t>
            </a:r>
            <a:r>
              <a:rPr lang="en-US" altLang="ja-JP" dirty="0"/>
              <a:t>(</a:t>
            </a:r>
            <a:r>
              <a:rPr lang="ja-JP" altLang="en-US" dirty="0"/>
              <a:t>木</a:t>
            </a:r>
            <a:r>
              <a:rPr lang="en-US" altLang="ja-JP" dirty="0"/>
              <a:t>) 10:00</a:t>
            </a:r>
            <a:r>
              <a:rPr lang="ja-JP" altLang="en-US" dirty="0"/>
              <a:t>～</a:t>
            </a:r>
            <a:r>
              <a:rPr lang="en-US" altLang="ja-JP" dirty="0"/>
              <a:t>18:00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a:p>
            <a:pPr>
              <a:tabLst>
                <a:tab pos="541338" algn="l"/>
              </a:tabLst>
            </a:pPr>
            <a:r>
              <a:rPr lang="ja-JP" altLang="en-US" b="1" dirty="0"/>
              <a:t>講師</a:t>
            </a:r>
            <a:r>
              <a:rPr lang="en-US" altLang="ja-JP"/>
              <a:t>	</a:t>
            </a:r>
            <a:r>
              <a:rPr lang="ja-JP" altLang="en-US"/>
              <a:t>大野 </a:t>
            </a:r>
            <a:r>
              <a:rPr lang="ja-JP" altLang="en-US" dirty="0"/>
              <a:t>周平 </a:t>
            </a:r>
            <a:r>
              <a:rPr lang="en-US" altLang="ja-JP" dirty="0"/>
              <a:t>(D2), </a:t>
            </a:r>
            <a:r>
              <a:rPr lang="ja-JP" altLang="en-US" dirty="0"/>
              <a:t>高桑 美央 </a:t>
            </a:r>
            <a:r>
              <a:rPr lang="en-US" altLang="ja-JP" dirty="0"/>
              <a:t>(D1), </a:t>
            </a:r>
            <a:r>
              <a:rPr lang="ja-JP" altLang="en-US" dirty="0"/>
              <a:t>藤原 昂 </a:t>
            </a:r>
            <a:r>
              <a:rPr lang="en-US" altLang="ja-JP" dirty="0"/>
              <a:t>(M2), </a:t>
            </a:r>
            <a:r>
              <a:rPr lang="ja-JP" altLang="en-US" dirty="0"/>
              <a:t>他</a:t>
            </a:r>
            <a:endParaRPr lang="en-US" altLang="ja-JP" dirty="0"/>
          </a:p>
          <a:p>
            <a:pPr>
              <a:tabLst>
                <a:tab pos="541338" algn="l"/>
              </a:tabLst>
            </a:pPr>
            <a:r>
              <a:rPr lang="zh-TW" altLang="en-US" b="1" dirty="0"/>
              <a:t>補佐</a:t>
            </a:r>
            <a:r>
              <a:rPr lang="en-US" altLang="zh-TW" b="1" dirty="0"/>
              <a:t>	</a:t>
            </a:r>
            <a:r>
              <a:rPr lang="zh-TW" altLang="en-US" dirty="0"/>
              <a:t>中薗 拓斗 </a:t>
            </a:r>
            <a:r>
              <a:rPr lang="en-US" altLang="zh-TW" dirty="0"/>
              <a:t>(B4), </a:t>
            </a:r>
            <a:r>
              <a:rPr lang="zh-TW" altLang="en-US" dirty="0"/>
              <a:t>高嶋 賢志 </a:t>
            </a:r>
            <a:r>
              <a:rPr lang="en-US" altLang="zh-TW" dirty="0"/>
              <a:t>(B4), </a:t>
            </a:r>
            <a:r>
              <a:rPr lang="zh-TW" altLang="en-US" dirty="0"/>
              <a:t>木内 悠翔 </a:t>
            </a:r>
            <a:r>
              <a:rPr lang="en-US" altLang="zh-TW" dirty="0"/>
              <a:t>(B4), </a:t>
            </a:r>
            <a:r>
              <a:rPr lang="zh-TW" altLang="en-US" dirty="0"/>
              <a:t>馬塲 悠翔 </a:t>
            </a:r>
            <a:r>
              <a:rPr lang="en-US" altLang="zh-TW" dirty="0"/>
              <a:t>(B4)</a:t>
            </a:r>
            <a:endParaRPr lang="en-US" altLang="ja-JP" dirty="0"/>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826464452"/>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0" u="none" dirty="0">
                          <a:solidFill>
                            <a:schemeClr val="tx1"/>
                          </a:solidFill>
                          <a:effectLst/>
                        </a:rPr>
                        <a:t>Gaussian</a:t>
                      </a:r>
                      <a:r>
                        <a:rPr lang="ja-JP" altLang="en-US" sz="1300" b="0" u="none" dirty="0">
                          <a:solidFill>
                            <a:schemeClr val="tx1"/>
                          </a:solidFill>
                          <a:effectLst/>
                        </a:rPr>
                        <a:t>等でも初期推定等で使用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en-US" sz="1300" b="0" u="none" dirty="0">
                          <a:solidFill>
                            <a:schemeClr val="tx1"/>
                          </a:solidFill>
                          <a:effectLst/>
                        </a:rPr>
                        <a:t>Gaussian</a:t>
                      </a:r>
                      <a:r>
                        <a:rPr lang="ja-JP" altLang="en-US" sz="1300" b="0" u="none" dirty="0">
                          <a:solidFill>
                            <a:schemeClr val="tx1"/>
                          </a:solidFill>
                          <a:effectLst/>
                        </a:rPr>
                        <a:t>等でも使用可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rPr>
                        <a:t>GAMESS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rPr>
                        <a:t>GAMESS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9</a:t>
            </a:fld>
            <a:endParaRPr kumimoji="1" lang="ja-JP" altLang="en-US"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0713D-2242-25C7-A62A-81A2696A51E7}"/>
              </a:ext>
            </a:extLst>
          </p:cNvPr>
          <p:cNvSpPr>
            <a:spLocks noGrp="1"/>
          </p:cNvSpPr>
          <p:nvPr>
            <p:ph type="title"/>
          </p:nvPr>
        </p:nvSpPr>
        <p:spPr/>
        <p:txBody>
          <a:bodyPr/>
          <a:lstStyle/>
          <a:p>
            <a:r>
              <a:rPr lang="ja-JP" altLang="en-US" dirty="0"/>
              <a:t>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011488F9-DFAF-9230-08C8-AA92C9315E4D}"/>
                  </a:ext>
                </a:extLst>
              </p:cNvPr>
              <p:cNvSpPr>
                <a:spLocks noGrp="1"/>
              </p:cNvSpPr>
              <p:nvPr>
                <p:ph idx="1"/>
              </p:nvPr>
            </p:nvSpPr>
            <p:spPr>
              <a:xfrm>
                <a:off x="468000" y="843750"/>
                <a:ext cx="5472000" cy="3650793"/>
              </a:xfrm>
            </p:spPr>
            <p:txBody>
              <a:bodyPr/>
              <a:lstStyle/>
              <a:p>
                <a:r>
                  <a:rPr lang="en-US" altLang="ja-JP" b="0" dirty="0"/>
                  <a:t>Opt+Freq</a:t>
                </a:r>
                <a:r>
                  <a:rPr lang="ja-JP" altLang="en-US" b="0" dirty="0"/>
                  <a:t>計算の結果として得られるいくつかのエネルギー：</a:t>
                </a:r>
                <a:endParaRPr lang="en-US" altLang="ja-JP" b="1" dirty="0">
                  <a:solidFill>
                    <a:schemeClr val="tx2"/>
                  </a:solidFill>
                </a:endParaRPr>
              </a:p>
              <a:p>
                <a:pPr marL="285750" indent="-285750">
                  <a:buFont typeface="Arial" panose="020B0604020202020204" pitchFamily="34" charset="0"/>
                  <a:buChar char="•"/>
                </a:pPr>
                <a:r>
                  <a:rPr lang="en-US" altLang="ja-JP" sz="1100" b="1" dirty="0">
                    <a:solidFill>
                      <a:schemeClr val="tx2"/>
                    </a:solidFill>
                  </a:rPr>
                  <a:t>Electronic Energy (EE)</a:t>
                </a:r>
                <a:br>
                  <a:rPr lang="en-US" altLang="ja-JP" sz="1100" b="1" dirty="0">
                    <a:solidFill>
                      <a:schemeClr val="tx2"/>
                    </a:solidFill>
                  </a:rPr>
                </a:br>
                <a:r>
                  <a:rPr lang="en-US" altLang="ja-JP" sz="1100" dirty="0"/>
                  <a:t>HF</a:t>
                </a:r>
                <a:r>
                  <a:rPr lang="ja-JP" altLang="en-US" sz="1100" dirty="0"/>
                  <a:t>法などで求めた</a:t>
                </a:r>
                <a:r>
                  <a:rPr lang="en-US" altLang="ja-JP" sz="1100" dirty="0"/>
                  <a:t>PEC</a:t>
                </a:r>
                <a:r>
                  <a:rPr lang="ja-JP" altLang="en-US" sz="1100" dirty="0"/>
                  <a:t>の極小値</a:t>
                </a:r>
                <a:r>
                  <a:rPr lang="en-US" altLang="ja-JP" sz="1100" dirty="0"/>
                  <a:t>. </a:t>
                </a:r>
                <a:r>
                  <a:rPr lang="ja-JP" altLang="en-US" sz="1100" dirty="0"/>
                  <a:t>核の運動は一切含まれないので</a:t>
                </a:r>
                <a:r>
                  <a:rPr lang="en-US" altLang="ja-JP" sz="1100" dirty="0"/>
                  <a:t>, </a:t>
                </a:r>
                <a:r>
                  <a:rPr lang="ja-JP" altLang="en-US" sz="1100" dirty="0"/>
                  <a:t>原子の質量数（同位体）や温度</a:t>
                </a:r>
                <a:r>
                  <a:rPr lang="en-US" altLang="ja-JP" sz="1100" dirty="0"/>
                  <a:t>, </a:t>
                </a:r>
                <a:r>
                  <a:rPr lang="ja-JP" altLang="en-US" sz="1100" dirty="0"/>
                  <a:t>圧力には一切依存しない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Zero-point Energy</a:t>
                </a:r>
                <a:br>
                  <a:rPr lang="en-US" altLang="ja-JP" sz="1100" dirty="0"/>
                </a:br>
                <a:r>
                  <a:rPr lang="en-US" altLang="ja-JP" sz="1100" dirty="0"/>
                  <a:t>EE</a:t>
                </a:r>
                <a:r>
                  <a:rPr lang="ja-JP" altLang="en-US" sz="1100" dirty="0"/>
                  <a:t>に零点振動エネルギーを加えたもの</a:t>
                </a:r>
                <a:r>
                  <a:rPr lang="en-US" altLang="ja-JP" sz="1100" dirty="0"/>
                  <a:t>. 0K</a:t>
                </a:r>
                <a:r>
                  <a:rPr lang="ja-JP" altLang="en-US" sz="1100" dirty="0"/>
                  <a:t>での全エネルギー</a:t>
                </a:r>
                <a:r>
                  <a:rPr lang="en-US" altLang="ja-JP" sz="1100" dirty="0"/>
                  <a:t>. </a:t>
                </a:r>
                <a:r>
                  <a:rPr lang="ja-JP" altLang="en-US" sz="1100" dirty="0"/>
                  <a:t>各原子の質量数（同位体）には依存するが</a:t>
                </a:r>
                <a:r>
                  <a:rPr lang="en-US" altLang="ja-JP" sz="1100" dirty="0"/>
                  <a:t>, </a:t>
                </a:r>
                <a:r>
                  <a:rPr lang="ja-JP" altLang="en-US" sz="1100" dirty="0"/>
                  <a:t>温度や圧力には依存しない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Energy Correction</a:t>
                </a:r>
                <a:br>
                  <a:rPr lang="en-US" altLang="ja-JP" sz="1100" dirty="0"/>
                </a:br>
                <a:r>
                  <a:rPr lang="en-US" altLang="ja-JP" sz="1100" dirty="0"/>
                  <a:t>EE+ZPE</a:t>
                </a:r>
                <a:r>
                  <a:rPr lang="ja-JP" altLang="en-US" sz="1100" dirty="0"/>
                  <a:t>に加えて</a:t>
                </a:r>
                <a:r>
                  <a:rPr lang="en-US" altLang="ja-JP" sz="1100" dirty="0"/>
                  <a:t>, </a:t>
                </a:r>
                <a:r>
                  <a:rPr lang="ja-JP" altLang="en-US" sz="1100" dirty="0"/>
                  <a:t>並進運動</a:t>
                </a:r>
                <a14:m>
                  <m:oMath xmlns:m="http://schemas.openxmlformats.org/officeDocument/2006/math">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𝐸</m:t>
                        </m:r>
                      </m:e>
                      <m:sub>
                        <m:r>
                          <m:rPr>
                            <m:sty m:val="p"/>
                          </m:rPr>
                          <a:rPr lang="en-US" altLang="ja-JP" sz="1100" b="0" i="0" smtClean="0">
                            <a:latin typeface="Cambria Math" panose="02040503050406030204" pitchFamily="18" charset="0"/>
                          </a:rPr>
                          <m:t>t</m:t>
                        </m:r>
                      </m:sub>
                    </m:sSub>
                    <m:r>
                      <a:rPr lang="en-US" altLang="ja-JP" sz="1100" b="0" i="1" smtClean="0">
                        <a:latin typeface="Cambria Math" panose="02040503050406030204" pitchFamily="18" charset="0"/>
                      </a:rPr>
                      <m:t>=</m:t>
                    </m:r>
                    <m:f>
                      <m:fPr>
                        <m:ctrlPr>
                          <a:rPr lang="en-US" altLang="ja-JP" sz="1100" b="0" i="1" smtClean="0">
                            <a:latin typeface="Cambria Math" panose="02040503050406030204" pitchFamily="18" charset="0"/>
                          </a:rPr>
                        </m:ctrlPr>
                      </m:fPr>
                      <m:num>
                        <m:r>
                          <a:rPr lang="en-US" altLang="ja-JP" sz="1100" b="0" i="1" smtClean="0">
                            <a:latin typeface="Cambria Math" panose="02040503050406030204" pitchFamily="18" charset="0"/>
                          </a:rPr>
                          <m:t>3</m:t>
                        </m:r>
                      </m:num>
                      <m:den>
                        <m:r>
                          <a:rPr lang="en-US" altLang="ja-JP" sz="1100" b="0" i="1" smtClean="0">
                            <a:latin typeface="Cambria Math" panose="02040503050406030204" pitchFamily="18" charset="0"/>
                          </a:rPr>
                          <m:t>2</m:t>
                        </m:r>
                      </m:den>
                    </m:f>
                    <m:r>
                      <a:rPr lang="en-US" altLang="ja-JP" sz="1100" b="0" i="1" smtClean="0">
                        <a:latin typeface="Cambria Math" panose="02040503050406030204" pitchFamily="18" charset="0"/>
                      </a:rPr>
                      <m:t>𝑅𝑇</m:t>
                    </m:r>
                  </m:oMath>
                </a14:m>
                <a:r>
                  <a:rPr lang="ja-JP" altLang="en-US" sz="1100" dirty="0"/>
                  <a:t>や振動・回転などが含まれる</a:t>
                </a:r>
                <a:r>
                  <a:rPr lang="en-US" altLang="ja-JP" sz="1100" dirty="0"/>
                  <a:t>. </a:t>
                </a:r>
                <a:r>
                  <a:rPr lang="ja-JP" altLang="en-US" sz="1100" dirty="0"/>
                  <a:t>零点振動も含まれる</a:t>
                </a:r>
                <a:r>
                  <a:rPr lang="en-US" altLang="ja-JP" sz="1100" dirty="0"/>
                  <a:t>. </a:t>
                </a:r>
                <a:r>
                  <a:rPr lang="ja-JP" altLang="en-US" sz="1100" dirty="0"/>
                  <a:t>各原子の質量数（同位体）と温度に依存するが</a:t>
                </a:r>
                <a:r>
                  <a:rPr lang="en-US" altLang="ja-JP" sz="1100" dirty="0"/>
                  <a:t>, </a:t>
                </a:r>
                <a:r>
                  <a:rPr lang="ja-JP" altLang="en-US" sz="1100" dirty="0"/>
                  <a:t>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accent4"/>
                    </a:solidFill>
                  </a:rPr>
                  <a:t>EE + Thermal Enthalpy Correction</a:t>
                </a:r>
                <a:br>
                  <a:rPr lang="en-US" altLang="ja-JP" sz="1100" dirty="0"/>
                </a:br>
                <a14:m>
                  <m:oMath xmlns:m="http://schemas.openxmlformats.org/officeDocument/2006/math">
                    <m:r>
                      <a:rPr lang="ja-JP" altLang="en-US" sz="1100" b="0" i="1" dirty="0">
                        <a:latin typeface="Cambria Math" panose="02040503050406030204" pitchFamily="18" charset="0"/>
                      </a:rPr>
                      <m:t>上記</m:t>
                    </m:r>
                    <m:r>
                      <a:rPr lang="en-US" altLang="ja-JP" sz="1100" b="0" i="1" smtClean="0">
                        <a:latin typeface="Cambria Math" panose="02040503050406030204" pitchFamily="18" charset="0"/>
                      </a:rPr>
                      <m:t>+</m:t>
                    </m:r>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𝑘</m:t>
                        </m:r>
                      </m:e>
                      <m:sub>
                        <m:r>
                          <m:rPr>
                            <m:sty m:val="p"/>
                          </m:rPr>
                          <a:rPr lang="en-US" altLang="ja-JP" sz="1100" b="0" i="0" smtClean="0">
                            <a:latin typeface="Cambria Math" panose="02040503050406030204" pitchFamily="18" charset="0"/>
                          </a:rPr>
                          <m:t>B</m:t>
                        </m:r>
                      </m:sub>
                    </m:sSub>
                    <m:r>
                      <a:rPr lang="en-US" altLang="ja-JP" sz="1100" b="0" i="1" smtClean="0">
                        <a:latin typeface="Cambria Math" panose="02040503050406030204" pitchFamily="18" charset="0"/>
                      </a:rPr>
                      <m:t>𝑇</m:t>
                    </m:r>
                  </m:oMath>
                </a14:m>
                <a:r>
                  <a:rPr lang="en-US" altLang="ja-JP" sz="1100" dirty="0"/>
                  <a:t>. </a:t>
                </a:r>
                <a:r>
                  <a:rPr lang="ja-JP" altLang="en-US" sz="1100" dirty="0"/>
                  <a:t>零点振動も含まれる</a:t>
                </a:r>
                <a:r>
                  <a:rPr lang="en-US" altLang="ja-JP" sz="1100" dirty="0"/>
                  <a:t>.</a:t>
                </a:r>
                <a:r>
                  <a:rPr lang="ja-JP" altLang="en-US" sz="1100" dirty="0"/>
                  <a:t> 各原子の質量数（同位体）と温度に依存するが</a:t>
                </a:r>
                <a:r>
                  <a:rPr lang="en-US" altLang="ja-JP" sz="1100" dirty="0"/>
                  <a:t>, </a:t>
                </a:r>
                <a:r>
                  <a:rPr lang="ja-JP" altLang="en-US" sz="1100" dirty="0"/>
                  <a:t>圧力には依存しない</a:t>
                </a:r>
                <a:r>
                  <a:rPr lang="en-US" altLang="ja-JP" sz="1100" dirty="0"/>
                  <a:t>. </a:t>
                </a:r>
                <a:r>
                  <a:rPr lang="ja-JP" altLang="en-US" sz="1100" dirty="0"/>
                  <a:t>エンタルピーの計算にはこの値を使う</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Free Energy Correction</a:t>
                </a:r>
                <a:br>
                  <a:rPr lang="en-US" altLang="ja-JP" sz="1100" dirty="0"/>
                </a:br>
                <a14:m>
                  <m:oMath xmlns:m="http://schemas.openxmlformats.org/officeDocument/2006/math">
                    <m:r>
                      <a:rPr lang="ja-JP" altLang="en-US" sz="1100" b="0" i="1" dirty="0" smtClean="0">
                        <a:latin typeface="Cambria Math" panose="02040503050406030204" pitchFamily="18" charset="0"/>
                      </a:rPr>
                      <m:t>上記</m:t>
                    </m:r>
                    <m:r>
                      <a:rPr lang="en-US" altLang="ja-JP" sz="1100" b="0" i="1" dirty="0" smtClean="0">
                        <a:latin typeface="Cambria Math" panose="02040503050406030204" pitchFamily="18" charset="0"/>
                      </a:rPr>
                      <m:t>−</m:t>
                    </m:r>
                    <m:sSub>
                      <m:sSubPr>
                        <m:ctrlPr>
                          <a:rPr lang="en-US" altLang="ja-JP" sz="1100" b="0" i="1" dirty="0" smtClean="0">
                            <a:latin typeface="Cambria Math" panose="02040503050406030204" pitchFamily="18" charset="0"/>
                          </a:rPr>
                        </m:ctrlPr>
                      </m:sSubPr>
                      <m:e>
                        <m:r>
                          <a:rPr lang="en-US" altLang="ja-JP" sz="1100" b="0" i="1" dirty="0" smtClean="0">
                            <a:latin typeface="Cambria Math" panose="02040503050406030204" pitchFamily="18" charset="0"/>
                          </a:rPr>
                          <m:t>𝑆</m:t>
                        </m:r>
                      </m:e>
                      <m:sub>
                        <m:r>
                          <m:rPr>
                            <m:sty m:val="p"/>
                          </m:rPr>
                          <a:rPr lang="en-US" altLang="ja-JP" sz="1100" b="0" i="0" dirty="0" smtClean="0">
                            <a:latin typeface="Cambria Math" panose="02040503050406030204" pitchFamily="18" charset="0"/>
                          </a:rPr>
                          <m:t>tot</m:t>
                        </m:r>
                      </m:sub>
                    </m:sSub>
                    <m:r>
                      <a:rPr lang="en-US" altLang="ja-JP" sz="1100" b="0" i="1" dirty="0" smtClean="0">
                        <a:latin typeface="Cambria Math" panose="02040503050406030204" pitchFamily="18" charset="0"/>
                      </a:rPr>
                      <m:t>𝑇</m:t>
                    </m:r>
                  </m:oMath>
                </a14:m>
                <a:r>
                  <a:rPr lang="en-US" altLang="ja-JP" sz="1100" dirty="0"/>
                  <a:t>. Gibbs</a:t>
                </a:r>
                <a:r>
                  <a:rPr lang="ja-JP" altLang="en-US" sz="1100" dirty="0"/>
                  <a:t>の自由エネルギー</a:t>
                </a:r>
                <a:r>
                  <a:rPr lang="en-US" altLang="ja-JP" sz="1100" dirty="0"/>
                  <a:t>. </a:t>
                </a:r>
                <a:r>
                  <a:rPr lang="ja-JP" altLang="en-US" sz="1100" dirty="0"/>
                  <a:t>この中では唯一</a:t>
                </a:r>
                <a:r>
                  <a:rPr lang="en-US" altLang="ja-JP" sz="1100" dirty="0"/>
                  <a:t>, </a:t>
                </a:r>
                <a:r>
                  <a:rPr lang="ja-JP" altLang="en-US" sz="1100" dirty="0"/>
                  <a:t>圧力にも依存する</a:t>
                </a:r>
                <a:r>
                  <a:rPr lang="en-US" altLang="ja-JP" sz="1100" dirty="0"/>
                  <a:t>.</a:t>
                </a:r>
              </a:p>
            </p:txBody>
          </p:sp>
        </mc:Choice>
        <mc:Fallback xmlns="">
          <p:sp>
            <p:nvSpPr>
              <p:cNvPr id="7" name="コンテンツ プレースホルダー 6">
                <a:extLst>
                  <a:ext uri="{FF2B5EF4-FFF2-40B4-BE49-F238E27FC236}">
                    <a16:creationId xmlns:a16="http://schemas.microsoft.com/office/drawing/2014/main" id="{011488F9-DFAF-9230-08C8-AA92C9315E4D}"/>
                  </a:ext>
                </a:extLst>
              </p:cNvPr>
              <p:cNvSpPr>
                <a:spLocks noGrp="1" noRot="1" noChangeAspect="1" noMove="1" noResize="1" noEditPoints="1" noAdjustHandles="1" noChangeArrowheads="1" noChangeShapeType="1" noTextEdit="1"/>
              </p:cNvSpPr>
              <p:nvPr>
                <p:ph idx="1"/>
              </p:nvPr>
            </p:nvSpPr>
            <p:spPr>
              <a:xfrm>
                <a:off x="468000" y="843750"/>
                <a:ext cx="5472000" cy="3650793"/>
              </a:xfrm>
              <a:blipFill>
                <a:blip r:embed="rId2"/>
                <a:stretch>
                  <a:fillRect b="-167"/>
                </a:stretch>
              </a:blipFill>
            </p:spPr>
            <p:txBody>
              <a:bodyPr/>
              <a:lstStyle/>
              <a:p>
                <a:r>
                  <a:rPr lang="ja-JP" altLang="en-US">
                    <a:noFill/>
                  </a:rPr>
                  <a:t> </a:t>
                </a:r>
              </a:p>
            </p:txBody>
          </p:sp>
        </mc:Fallback>
      </mc:AlternateContent>
      <p:sp>
        <p:nvSpPr>
          <p:cNvPr id="13" name="テキスト プレースホルダー 12">
            <a:extLst>
              <a:ext uri="{FF2B5EF4-FFF2-40B4-BE49-F238E27FC236}">
                <a16:creationId xmlns:a16="http://schemas.microsoft.com/office/drawing/2014/main" id="{84527D56-179B-BBB2-6DA7-1B5C29398BD4}"/>
              </a:ext>
            </a:extLst>
          </p:cNvPr>
          <p:cNvSpPr>
            <a:spLocks noGrp="1"/>
          </p:cNvSpPr>
          <p:nvPr>
            <p:ph type="body" sz="quarter" idx="13"/>
          </p:nvPr>
        </p:nvSpPr>
        <p:spPr/>
        <p:txBody>
          <a:bodyPr/>
          <a:lstStyle/>
          <a:p>
            <a:r>
              <a:rPr lang="ja-JP" altLang="en-US" dirty="0"/>
              <a:t>より詳細な解説は</a:t>
            </a:r>
            <a:r>
              <a:rPr lang="en-US" altLang="ja-JP" dirty="0"/>
              <a:t>Gaussian</a:t>
            </a:r>
            <a:r>
              <a:rPr lang="ja-JP" altLang="en-US" dirty="0"/>
              <a:t>社による次の</a:t>
            </a:r>
            <a:r>
              <a:rPr lang="en-US" altLang="ja-JP" dirty="0"/>
              <a:t>PDF</a:t>
            </a:r>
            <a:r>
              <a:rPr lang="ja-JP" altLang="en-US" dirty="0"/>
              <a:t> </a:t>
            </a:r>
            <a:r>
              <a:rPr lang="en-US" altLang="ja-JP" dirty="0"/>
              <a:t>https://gaussian.com/thermo/ </a:t>
            </a:r>
            <a:r>
              <a:rPr lang="ja-JP" altLang="en-US" dirty="0"/>
              <a:t>に各種の熱力学量や計算方法についての説明がある</a:t>
            </a:r>
            <a:r>
              <a:rPr lang="en-US" altLang="ja-JP" dirty="0"/>
              <a:t>.</a:t>
            </a:r>
          </a:p>
        </p:txBody>
      </p:sp>
      <p:pic>
        <p:nvPicPr>
          <p:cNvPr id="12" name="コンテンツ プレースホルダー 11">
            <a:extLst>
              <a:ext uri="{FF2B5EF4-FFF2-40B4-BE49-F238E27FC236}">
                <a16:creationId xmlns:a16="http://schemas.microsoft.com/office/drawing/2014/main" id="{E355CB2E-258D-FA08-4D2F-125E932069FF}"/>
              </a:ext>
            </a:extLst>
          </p:cNvPr>
          <p:cNvPicPr>
            <a:picLocks noGrp="1" noChangeAspect="1"/>
          </p:cNvPicPr>
          <p:nvPr>
            <p:ph idx="14"/>
          </p:nvPr>
        </p:nvPicPr>
        <p:blipFill>
          <a:blip r:embed="rId3"/>
          <a:stretch>
            <a:fillRect/>
          </a:stretch>
        </p:blipFill>
        <p:spPr>
          <a:xfrm>
            <a:off x="6070943" y="842963"/>
            <a:ext cx="2474227" cy="3457575"/>
          </a:xfrm>
        </p:spPr>
      </p:pic>
      <p:sp>
        <p:nvSpPr>
          <p:cNvPr id="6" name="スライド番号プレースホルダー 5">
            <a:extLst>
              <a:ext uri="{FF2B5EF4-FFF2-40B4-BE49-F238E27FC236}">
                <a16:creationId xmlns:a16="http://schemas.microsoft.com/office/drawing/2014/main" id="{FDAD1B2F-7A3C-F56A-B979-3F431533A3D7}"/>
              </a:ext>
            </a:extLst>
          </p:cNvPr>
          <p:cNvSpPr>
            <a:spLocks noGrp="1"/>
          </p:cNvSpPr>
          <p:nvPr>
            <p:ph type="sldNum" sz="quarter" idx="15"/>
          </p:nvPr>
        </p:nvSpPr>
        <p:spPr/>
        <p:txBody>
          <a:bodyPr/>
          <a:lstStyle/>
          <a:p>
            <a:fld id="{44CC7441-4F6D-4D99-AEAC-28C0433C7008}" type="slidenum">
              <a:rPr kumimoji="1" lang="ja-JP" altLang="en-US" smtClean="0"/>
              <a:pPr/>
              <a:t>99</a:t>
            </a:fld>
            <a:endParaRPr kumimoji="1" lang="ja-JP" altLang="en-US" dirty="0"/>
          </a:p>
        </p:txBody>
      </p:sp>
      <p:sp>
        <p:nvSpPr>
          <p:cNvPr id="14" name="正方形/長方形 13">
            <a:extLst>
              <a:ext uri="{FF2B5EF4-FFF2-40B4-BE49-F238E27FC236}">
                <a16:creationId xmlns:a16="http://schemas.microsoft.com/office/drawing/2014/main" id="{F0FF530B-4457-CFF7-9376-DF59CDC0CFC1}"/>
              </a:ext>
            </a:extLst>
          </p:cNvPr>
          <p:cNvSpPr/>
          <p:nvPr/>
        </p:nvSpPr>
        <p:spPr>
          <a:xfrm>
            <a:off x="6149009" y="3101009"/>
            <a:ext cx="2304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876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33C6AC7-FFB2-6EBE-D322-63B1E2C46015}"/>
              </a:ext>
            </a:extLst>
          </p:cNvPr>
          <p:cNvSpPr>
            <a:spLocks noGrp="1"/>
          </p:cNvSpPr>
          <p:nvPr>
            <p:ph type="title"/>
          </p:nvPr>
        </p:nvSpPr>
        <p:spPr/>
        <p:txBody>
          <a:bodyPr/>
          <a:lstStyle/>
          <a:p>
            <a:r>
              <a:rPr lang="ja-JP" altLang="en-US" dirty="0"/>
              <a:t>反応エンタルピー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6AFC502-D8D3-2CC9-FD0F-041C772229D4}"/>
                  </a:ext>
                </a:extLst>
              </p:cNvPr>
              <p:cNvSpPr>
                <a:spLocks noGrp="1"/>
              </p:cNvSpPr>
              <p:nvPr>
                <p:ph idx="1"/>
              </p:nvPr>
            </p:nvSpPr>
            <p:spPr>
              <a:xfrm>
                <a:off x="468000" y="843750"/>
                <a:ext cx="8208000" cy="1179476"/>
              </a:xfrm>
            </p:spPr>
            <p:txBody>
              <a:bodyPr/>
              <a:lstStyle/>
              <a:p>
                <a:r>
                  <a:rPr lang="ja-JP" altLang="en-US" dirty="0"/>
                  <a:t>水素の燃焼における標準反応エンタルピーを計算しよう</a:t>
                </a:r>
                <a:r>
                  <a:rPr lang="en-US" altLang="ja-JP" dirty="0"/>
                  <a:t>.</a:t>
                </a:r>
                <a:r>
                  <a:rPr lang="ja-JP" altLang="en-US" dirty="0"/>
                  <a:t> </a:t>
                </a:r>
                <a14:m>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l</m:t>
                    </m:r>
                    <m:r>
                      <a:rPr lang="en-US" altLang="ja-JP" b="0" i="0" dirty="0" smtClean="0">
                        <a:latin typeface="Cambria Math" panose="02040503050406030204" pitchFamily="18" charset="0"/>
                      </a:rPr>
                      <m:t>)</m:t>
                    </m:r>
                  </m:oMath>
                </a14:m>
                <a:r>
                  <a:rPr lang="ja-JP" altLang="en-US" dirty="0"/>
                  <a:t>ではなく</a:t>
                </a:r>
                <a14:m>
                  <m:oMath xmlns:m="http://schemas.openxmlformats.org/officeDocument/2006/math">
                    <m:sSub>
                      <m:sSubPr>
                        <m:ctrlPr>
                          <a:rPr lang="en-US" altLang="ja-JP" i="1" dirty="0">
                            <a:latin typeface="Cambria Math" panose="02040503050406030204" pitchFamily="18" charset="0"/>
                          </a:rPr>
                        </m:ctrlPr>
                      </m:sSubPr>
                      <m:e>
                        <m:r>
                          <m:rPr>
                            <m:sty m:val="p"/>
                          </m:rPr>
                          <a:rPr lang="en-US" altLang="ja-JP" dirty="0">
                            <a:latin typeface="Cambria Math" panose="02040503050406030204" pitchFamily="18" charset="0"/>
                          </a:rPr>
                          <m:t>H</m:t>
                        </m:r>
                      </m:e>
                      <m:sub>
                        <m:r>
                          <a:rPr lang="en-US" altLang="ja-JP" dirty="0">
                            <a:latin typeface="Cambria Math" panose="02040503050406030204" pitchFamily="18" charset="0"/>
                          </a:rPr>
                          <m:t>2</m:t>
                        </m:r>
                      </m:sub>
                    </m:sSub>
                    <m:r>
                      <m:rPr>
                        <m:sty m:val="p"/>
                      </m:rPr>
                      <a:rPr lang="en-US" altLang="ja-JP" dirty="0">
                        <a:latin typeface="Cambria Math" panose="02040503050406030204" pitchFamily="18" charset="0"/>
                      </a:rPr>
                      <m:t>O</m:t>
                    </m:r>
                    <m:r>
                      <a:rPr lang="en-US" altLang="ja-JP" dirty="0">
                        <a:latin typeface="Cambria Math" panose="02040503050406030204" pitchFamily="18" charset="0"/>
                      </a:rPr>
                      <m:t>(</m:t>
                    </m:r>
                    <m:r>
                      <m:rPr>
                        <m:sty m:val="p"/>
                      </m:rPr>
                      <a:rPr lang="en-US" altLang="ja-JP" dirty="0">
                        <a:latin typeface="Cambria Math" panose="02040503050406030204" pitchFamily="18" charset="0"/>
                      </a:rPr>
                      <m:t>g</m:t>
                    </m:r>
                    <m:r>
                      <a:rPr lang="en-US" altLang="ja-JP" dirty="0">
                        <a:latin typeface="Cambria Math" panose="02040503050406030204" pitchFamily="18" charset="0"/>
                      </a:rPr>
                      <m:t>)</m:t>
                    </m:r>
                  </m:oMath>
                </a14:m>
                <a:r>
                  <a:rPr lang="ja-JP" altLang="en-US" dirty="0"/>
                  <a:t>の場合なので注意</a:t>
                </a:r>
                <a:r>
                  <a:rPr lang="en-US" altLang="ja-JP" dirty="0"/>
                  <a:t>.</a:t>
                </a:r>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d>
                        <m:dPr>
                          <m:ctrlPr>
                            <a:rPr lang="en-US" altLang="ja-JP" i="1" dirty="0">
                              <a:latin typeface="Cambria Math" panose="02040503050406030204" pitchFamily="18" charset="0"/>
                            </a:rPr>
                          </m:ctrlPr>
                        </m:dPr>
                        <m:e>
                          <m:r>
                            <m:rPr>
                              <m:sty m:val="p"/>
                            </m:rPr>
                            <a:rPr lang="en-US" altLang="ja-JP" dirty="0">
                              <a:latin typeface="Cambria Math" panose="02040503050406030204" pitchFamily="18" charset="0"/>
                            </a:rPr>
                            <m:t>g</m:t>
                          </m:r>
                        </m:e>
                      </m:d>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O</m:t>
                          </m:r>
                        </m:e>
                        <m:sub>
                          <m:r>
                            <a:rPr lang="en-US" altLang="ja-JP" b="0" i="1" dirty="0" smtClean="0">
                              <a:latin typeface="Cambria Math" panose="02040503050406030204" pitchFamily="18" charset="0"/>
                            </a:rPr>
                            <m:t>2</m:t>
                          </m:r>
                        </m:sub>
                      </m:sSub>
                      <m:d>
                        <m:dPr>
                          <m:ctrlPr>
                            <a:rPr lang="en-US" altLang="ja-JP" b="0" i="1"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g</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Δ</m:t>
                          </m:r>
                        </m:e>
                        <m:sub>
                          <m:r>
                            <m:rPr>
                              <m:sty m:val="p"/>
                            </m:rPr>
                            <a:rPr lang="en-US" altLang="ja-JP" b="0" i="0" dirty="0" smtClean="0">
                              <a:latin typeface="Cambria Math" panose="02040503050406030204" pitchFamily="18" charset="0"/>
                            </a:rPr>
                            <m:t>c</m:t>
                          </m:r>
                        </m:sub>
                      </m:sSub>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i="1" dirty="0">
                              <a:latin typeface="Cambria Math" panose="02040503050406030204" pitchFamily="18" charset="0"/>
                              <a:ea typeface="Cambria Math" panose="02040503050406030204" pitchFamily="18" charset="0"/>
                            </a:rPr>
                            <m:t>∘</m:t>
                          </m:r>
                        </m:sup>
                      </m:sSup>
                      <m:r>
                        <a:rPr lang="en-US" altLang="ja-JP" b="0" i="1" dirty="0" smtClean="0">
                          <a:latin typeface="Cambria Math" panose="02040503050406030204" pitchFamily="18" charset="0"/>
                        </a:rPr>
                        <m:t>=</m:t>
                      </m:r>
                      <m:r>
                        <a:rPr lang="ja-JP" altLang="en-US" b="0" i="1" dirty="0" smtClean="0">
                          <a:solidFill>
                            <a:schemeClr val="accent4"/>
                          </a:solidFill>
                          <a:latin typeface="Cambria Math" panose="02040503050406030204" pitchFamily="18" charset="0"/>
                        </a:rPr>
                        <m:t>？</m:t>
                      </m:r>
                      <m:f>
                        <m:fPr>
                          <m:type m:val="lin"/>
                          <m:ctrlPr>
                            <a:rPr lang="ja-JP" altLang="en-US" b="0" i="1" dirty="0" smtClean="0">
                              <a:solidFill>
                                <a:schemeClr val="tx1"/>
                              </a:solidFill>
                              <a:latin typeface="Cambria Math" panose="02040503050406030204" pitchFamily="18" charset="0"/>
                            </a:rPr>
                          </m:ctrlPr>
                        </m:fPr>
                        <m:num>
                          <m:r>
                            <m:rPr>
                              <m:sty m:val="p"/>
                            </m:rPr>
                            <a:rPr lang="en-US" altLang="ja-JP" b="0" i="0" dirty="0" smtClean="0">
                              <a:solidFill>
                                <a:schemeClr val="tx1"/>
                              </a:solidFill>
                              <a:latin typeface="Cambria Math" panose="02040503050406030204" pitchFamily="18" charset="0"/>
                            </a:rPr>
                            <m:t>kJ</m:t>
                          </m:r>
                        </m:num>
                        <m:den>
                          <m:r>
                            <m:rPr>
                              <m:sty m:val="p"/>
                            </m:rPr>
                            <a:rPr lang="en-US" altLang="ja-JP" b="0" i="0" dirty="0" smtClean="0">
                              <a:solidFill>
                                <a:schemeClr val="tx1"/>
                              </a:solidFill>
                              <a:latin typeface="Cambria Math" panose="02040503050406030204" pitchFamily="18" charset="0"/>
                            </a:rPr>
                            <m:t>mol</m:t>
                          </m:r>
                        </m:den>
                      </m:f>
                    </m:oMath>
                  </m:oMathPara>
                </a14:m>
                <a:endParaRPr lang="en-US" altLang="ja-JP" dirty="0"/>
              </a:p>
              <a:p>
                <a:r>
                  <a:rPr lang="ja-JP" altLang="en-US" dirty="0"/>
                  <a:t>結果中にある </a:t>
                </a:r>
                <a:r>
                  <a:rPr lang="en-US" altLang="ja-JP" dirty="0"/>
                  <a:t>“Sum of electronic and thermal Enthalpies=              -1.118739” </a:t>
                </a:r>
                <a:r>
                  <a:rPr lang="ja-JP" altLang="en-US" dirty="0"/>
                  <a:t>などの記述を探そう</a:t>
                </a:r>
                <a:r>
                  <a:rPr lang="en-US" altLang="ja-JP" dirty="0"/>
                  <a:t>.</a:t>
                </a:r>
              </a:p>
            </p:txBody>
          </p:sp>
        </mc:Choice>
        <mc:Fallback xmlns="">
          <p:sp>
            <p:nvSpPr>
              <p:cNvPr id="7" name="コンテンツ プレースホルダー 6">
                <a:extLst>
                  <a:ext uri="{FF2B5EF4-FFF2-40B4-BE49-F238E27FC236}">
                    <a16:creationId xmlns:a16="http://schemas.microsoft.com/office/drawing/2014/main" id="{66AFC502-D8D3-2CC9-FD0F-041C772229D4}"/>
                  </a:ext>
                </a:extLst>
              </p:cNvPr>
              <p:cNvSpPr>
                <a:spLocks noGrp="1" noRot="1" noChangeAspect="1" noMove="1" noResize="1" noEditPoints="1" noAdjustHandles="1" noChangeArrowheads="1" noChangeShapeType="1" noTextEdit="1"/>
              </p:cNvSpPr>
              <p:nvPr>
                <p:ph idx="1"/>
              </p:nvPr>
            </p:nvSpPr>
            <p:spPr>
              <a:xfrm>
                <a:off x="468000" y="843750"/>
                <a:ext cx="8208000" cy="1179476"/>
              </a:xfrm>
              <a:blipFill>
                <a:blip r:embed="rId3"/>
                <a:stretch>
                  <a:fillRect b="-25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F626E4E4-4DB8-4EC9-D83B-2F6C527CEE5E}"/>
                  </a:ext>
                </a:extLst>
              </p:cNvPr>
              <p:cNvSpPr>
                <a:spLocks noGrp="1"/>
              </p:cNvSpPr>
              <p:nvPr>
                <p:ph type="body" sz="quarter" idx="13"/>
              </p:nvPr>
            </p:nvSpPr>
            <p:spPr/>
            <p:txBody>
              <a:bodyPr anchor="b"/>
              <a:lstStyle/>
              <a:p>
                <a:r>
                  <a:rPr lang="ja-JP" altLang="en-US" dirty="0"/>
                  <a:t>インプットファイルのサンプルは </a:t>
                </a:r>
                <a:r>
                  <a:rPr lang="en-US" altLang="ja-JP" dirty="0"/>
                  <a:t>examples/enthalpy </a:t>
                </a:r>
                <a:r>
                  <a:rPr lang="ja-JP" altLang="en-US" dirty="0"/>
                  <a:t>内を参照</a:t>
                </a:r>
                <a:r>
                  <a:rPr lang="en-US" altLang="ja-JP" dirty="0"/>
                  <a:t>.</a:t>
                </a:r>
                <a:r>
                  <a:rPr lang="ja-JP" altLang="en-US" dirty="0"/>
                  <a:t> </a:t>
                </a:r>
                <a14:m>
                  <m:oMath xmlns:m="http://schemas.openxmlformats.org/officeDocument/2006/math">
                    <m:r>
                      <a:rPr lang="pl-PL" altLang="ja-JP" i="1" dirty="0" smtClean="0">
                        <a:latin typeface="Cambria Math" panose="02040503050406030204" pitchFamily="18" charset="0"/>
                      </a:rPr>
                      <m:t>1</m:t>
                    </m:r>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𝐸</m:t>
                        </m:r>
                      </m:e>
                      <m:sub>
                        <m:r>
                          <m:rPr>
                            <m:sty m:val="p"/>
                          </m:rPr>
                          <a:rPr lang="pl-PL" altLang="ja-JP" i="0" dirty="0" smtClean="0">
                            <a:latin typeface="Cambria Math" panose="02040503050406030204" pitchFamily="18" charset="0"/>
                          </a:rPr>
                          <m:t>h</m:t>
                        </m:r>
                      </m:sub>
                    </m:sSub>
                    <m:r>
                      <a:rPr lang="pl-PL" altLang="ja-JP" i="1" dirty="0" smtClean="0">
                        <a:latin typeface="Cambria Math" panose="02040503050406030204" pitchFamily="18" charset="0"/>
                      </a:rPr>
                      <m:t> = 4.359 744 722 2071</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−18</m:t>
                        </m:r>
                      </m:sup>
                    </m:sSup>
                    <m:r>
                      <a:rPr lang="pl-PL" altLang="ja-JP" i="1" dirty="0" smtClean="0">
                        <a:latin typeface="Cambria Math" panose="02040503050406030204" pitchFamily="18" charset="0"/>
                      </a:rPr>
                      <m:t> </m:t>
                    </m:r>
                    <m:r>
                      <m:rPr>
                        <m:sty m:val="p"/>
                      </m:rPr>
                      <a:rPr lang="pl-PL" altLang="ja-JP" i="0" dirty="0" smtClean="0">
                        <a:latin typeface="Cambria Math" panose="02040503050406030204" pitchFamily="18" charset="0"/>
                      </a:rPr>
                      <m:t>J</m:t>
                    </m:r>
                  </m:oMath>
                </a14:m>
                <a:r>
                  <a:rPr lang="ja-JP" altLang="en-US" dirty="0"/>
                  <a:t>：</a:t>
                </a:r>
                <a:r>
                  <a:rPr lang="pl-PL" altLang="ja-JP" dirty="0">
                    <a:hlinkClick r:id="rId4"/>
                  </a:rPr>
                  <a:t>https://physics.nist.gov/cgi-bin/cuu/Value?hrj</a:t>
                </a:r>
                <a:r>
                  <a:rPr lang="en-US" altLang="ja-JP" dirty="0"/>
                  <a:t>  </a:t>
                </a:r>
                <a:r>
                  <a:rPr lang="ja-JP" altLang="en-US" dirty="0"/>
                  <a:t>および</a:t>
                </a:r>
                <a:r>
                  <a:rPr lang="en-US" altLang="ja-JP" dirty="0"/>
                  <a:t> </a:t>
                </a:r>
                <a14:m>
                  <m:oMath xmlns:m="http://schemas.openxmlformats.org/officeDocument/2006/math">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𝑁</m:t>
                        </m:r>
                      </m:e>
                      <m:sub>
                        <m:r>
                          <m:rPr>
                            <m:sty m:val="p"/>
                          </m:rPr>
                          <a:rPr lang="pl-PL" altLang="ja-JP" i="0" dirty="0" smtClean="0">
                            <a:latin typeface="Cambria Math" panose="02040503050406030204" pitchFamily="18" charset="0"/>
                          </a:rPr>
                          <m:t>A</m:t>
                        </m:r>
                      </m:sub>
                    </m:sSub>
                    <m:r>
                      <a:rPr lang="pl-PL" altLang="ja-JP" i="1" dirty="0" smtClean="0">
                        <a:latin typeface="Cambria Math" panose="02040503050406030204" pitchFamily="18" charset="0"/>
                      </a:rPr>
                      <m:t> = 6.022 140 76</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23</m:t>
                        </m:r>
                      </m:sup>
                    </m:sSup>
                    <m:sSup>
                      <m:sSupPr>
                        <m:ctrlPr>
                          <a:rPr lang="en-US" altLang="ja-JP" b="0" i="1" dirty="0" smtClean="0">
                            <a:latin typeface="Cambria Math" panose="02040503050406030204" pitchFamily="18" charset="0"/>
                          </a:rPr>
                        </m:ctrlPr>
                      </m:sSupPr>
                      <m:e>
                        <m:r>
                          <a:rPr lang="pl-PL" altLang="ja-JP" i="0" dirty="0" smtClean="0">
                            <a:latin typeface="Cambria Math" panose="02040503050406030204" pitchFamily="18" charset="0"/>
                          </a:rPr>
                          <m:t> </m:t>
                        </m:r>
                        <m:r>
                          <m:rPr>
                            <m:sty m:val="p"/>
                          </m:rPr>
                          <a:rPr lang="pl-PL" altLang="ja-JP" i="0" dirty="0" smtClean="0">
                            <a:latin typeface="Cambria Math" panose="02040503050406030204" pitchFamily="18" charset="0"/>
                          </a:rPr>
                          <m:t>mol</m:t>
                        </m:r>
                      </m:e>
                      <m:sup>
                        <m:r>
                          <a:rPr lang="pl-PL" altLang="ja-JP" i="0" dirty="0" smtClean="0">
                            <a:latin typeface="Cambria Math" panose="02040503050406030204" pitchFamily="18" charset="0"/>
                          </a:rPr>
                          <m:t>−1</m:t>
                        </m:r>
                      </m:sup>
                    </m:sSup>
                  </m:oMath>
                </a14:m>
                <a:r>
                  <a:rPr lang="ja-JP" altLang="en-US" dirty="0"/>
                  <a:t>：</a:t>
                </a:r>
                <a:r>
                  <a:rPr lang="pl-PL" altLang="ja-JP" dirty="0"/>
                  <a:t> </a:t>
                </a:r>
                <a:r>
                  <a:rPr lang="pl-PL" altLang="ja-JP" dirty="0">
                    <a:hlinkClick r:id="rId5"/>
                  </a:rPr>
                  <a:t>https://physics.nist.gov/cgi-bin/cuu/Value?na</a:t>
                </a:r>
                <a:r>
                  <a:rPr lang="en-US" altLang="ja-JP" dirty="0"/>
                  <a:t> </a:t>
                </a:r>
                <a:r>
                  <a:rPr lang="ja-JP" altLang="en-US" dirty="0"/>
                  <a:t>より結果に</a:t>
                </a:r>
                <a:r>
                  <a:rPr lang="en-US" altLang="ja-JP" dirty="0"/>
                  <a:t>((4.3597447222071*10^(-18-3))*(6.02214076*10^23))</a:t>
                </a:r>
                <a:r>
                  <a:rPr lang="ja-JP" altLang="en-US" dirty="0"/>
                  <a:t>をかけて換算</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p.85 C5</a:t>
                </a:r>
                <a:r>
                  <a:rPr lang="ja-JP" altLang="en-US" dirty="0"/>
                  <a:t>に各種の熱力学量の見積もりに関する解説がある</a:t>
                </a:r>
                <a:r>
                  <a:rPr lang="en-US" altLang="ja-JP" dirty="0"/>
                  <a:t>.</a:t>
                </a:r>
              </a:p>
              <a:p>
                <a:r>
                  <a:rPr lang="ja-JP" altLang="en-US" dirty="0"/>
                  <a:t>実験値は</a:t>
                </a:r>
                <a:r>
                  <a:rPr lang="ja-JP" altLang="en-US" dirty="0">
                    <a:hlinkClick r:id="rId6"/>
                  </a:rPr>
                  <a:t>こちらのサイト</a:t>
                </a:r>
                <a:r>
                  <a:rPr lang="ja-JP" altLang="en-US" dirty="0"/>
                  <a:t>の引用元</a:t>
                </a:r>
                <a:r>
                  <a:rPr lang="en-US" altLang="ja-JP" dirty="0"/>
                  <a:t> D. M. </a:t>
                </a:r>
                <a:r>
                  <a:rPr lang="en-US" altLang="ja-JP" dirty="0" err="1"/>
                  <a:t>Himmelblau</a:t>
                </a:r>
                <a:r>
                  <a:rPr lang="en-US" altLang="ja-JP" dirty="0"/>
                  <a:t>, </a:t>
                </a:r>
                <a:r>
                  <a:rPr lang="en-US" altLang="ja-JP" i="1" dirty="0"/>
                  <a:t>Basic Principles and </a:t>
                </a:r>
                <a:r>
                  <a:rPr lang="en-US" altLang="ja-JP" i="1" dirty="0" err="1"/>
                  <a:t>Calculatons</a:t>
                </a:r>
                <a:r>
                  <a:rPr lang="en-US" altLang="ja-JP" i="1" dirty="0"/>
                  <a:t> in Chemical Engineering</a:t>
                </a:r>
                <a:r>
                  <a:rPr lang="en-US" altLang="ja-JP" dirty="0"/>
                  <a:t>, 4th Ed., Prentice-Hall, New Jersey (1982) </a:t>
                </a:r>
                <a:r>
                  <a:rPr lang="ja-JP" altLang="en-US" dirty="0"/>
                  <a:t>の</a:t>
                </a:r>
                <a:r>
                  <a:rPr lang="en-US" altLang="ja-JP" dirty="0"/>
                  <a:t>10.4</a:t>
                </a:r>
                <a:r>
                  <a:rPr lang="ja-JP" altLang="en-US" dirty="0"/>
                  <a:t>にある</a:t>
                </a:r>
                <a:endParaRPr lang="en-US" altLang="ja-JP" dirty="0"/>
              </a:p>
            </p:txBody>
          </p:sp>
        </mc:Choice>
        <mc:Fallback xmlns="">
          <p:sp>
            <p:nvSpPr>
              <p:cNvPr id="5" name="テキスト プレースホルダー 4">
                <a:extLst>
                  <a:ext uri="{FF2B5EF4-FFF2-40B4-BE49-F238E27FC236}">
                    <a16:creationId xmlns:a16="http://schemas.microsoft.com/office/drawing/2014/main" id="{F626E4E4-4DB8-4EC9-D83B-2F6C527CEE5E}"/>
                  </a:ext>
                </a:extLst>
              </p:cNvPr>
              <p:cNvSpPr>
                <a:spLocks noGrp="1" noRot="1" noChangeAspect="1" noMove="1" noResize="1" noEditPoints="1" noAdjustHandles="1" noChangeArrowheads="1" noChangeShapeType="1" noTextEdit="1"/>
              </p:cNvSpPr>
              <p:nvPr>
                <p:ph type="body" sz="quarter" idx="13"/>
              </p:nvPr>
            </p:nvSpPr>
            <p:spPr>
              <a:blipFill>
                <a:blip r:embed="rId7"/>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US" altLang="ja-JP" sz="1300" b="0" i="1" dirty="0" smtClean="0">
                                        <a:solidFill>
                                          <a:schemeClr val="bg1"/>
                                        </a:solidFill>
                                        <a:latin typeface="Cambria Math" panose="02040503050406030204" pitchFamily="18" charset="0"/>
                                      </a:rPr>
                                    </m:ctrlPr>
                                  </m:fPr>
                                  <m:num>
                                    <m:sSub>
                                      <m:sSubPr>
                                        <m:ctrlPr>
                                          <a:rPr lang="en-US" altLang="ja-JP" sz="1300" b="0" i="1" dirty="0" smtClean="0">
                                            <a:solidFill>
                                              <a:schemeClr val="bg1"/>
                                            </a:solidFill>
                                            <a:latin typeface="Cambria Math" panose="02040503050406030204" pitchFamily="18" charset="0"/>
                                          </a:rPr>
                                        </m:ctrlPr>
                                      </m:sSubPr>
                                      <m:e>
                                        <m:r>
                                          <m:rPr>
                                            <m:sty m:val="p"/>
                                          </m:rPr>
                                          <a:rPr lang="en-US" altLang="ja-JP" sz="1300" b="0" i="0" dirty="0" smtClean="0">
                                            <a:solidFill>
                                              <a:schemeClr val="bg1"/>
                                            </a:solidFill>
                                            <a:latin typeface="Cambria Math" panose="02040503050406030204" pitchFamily="18" charset="0"/>
                                          </a:rPr>
                                          <m:t>Δ</m:t>
                                        </m:r>
                                      </m:e>
                                      <m:sub>
                                        <m:r>
                                          <m:rPr>
                                            <m:sty m:val="p"/>
                                          </m:rPr>
                                          <a:rPr lang="en-US" altLang="ja-JP" sz="1300" b="0" i="0" dirty="0" smtClean="0">
                                            <a:solidFill>
                                              <a:schemeClr val="bg1"/>
                                            </a:solidFill>
                                            <a:latin typeface="Cambria Math" panose="02040503050406030204" pitchFamily="18" charset="0"/>
                                          </a:rPr>
                                          <m:t>c</m:t>
                                        </m:r>
                                      </m:sub>
                                    </m:sSub>
                                    <m:sSup>
                                      <m:sSupPr>
                                        <m:ctrlPr>
                                          <a:rPr lang="en-US" altLang="ja-JP" sz="1300" b="0" i="1" dirty="0" smtClean="0">
                                            <a:solidFill>
                                              <a:schemeClr val="bg1"/>
                                            </a:solidFill>
                                            <a:latin typeface="Cambria Math" panose="02040503050406030204" pitchFamily="18" charset="0"/>
                                          </a:rPr>
                                        </m:ctrlPr>
                                      </m:sSupPr>
                                      <m:e>
                                        <m:r>
                                          <a:rPr lang="en-US" altLang="ja-JP" sz="1300" b="0" i="1" dirty="0" smtClean="0">
                                            <a:solidFill>
                                              <a:schemeClr val="bg1"/>
                                            </a:solidFill>
                                            <a:latin typeface="Cambria Math" panose="02040503050406030204" pitchFamily="18" charset="0"/>
                                          </a:rPr>
                                          <m:t>𝐻</m:t>
                                        </m:r>
                                      </m:e>
                                      <m:sup>
                                        <m:r>
                                          <a:rPr lang="en-US" altLang="ja-JP" sz="1300" i="1" dirty="0">
                                            <a:solidFill>
                                              <a:schemeClr val="bg1"/>
                                            </a:solidFill>
                                            <a:latin typeface="Cambria Math" panose="02040503050406030204" pitchFamily="18" charset="0"/>
                                            <a:ea typeface="Cambria Math" panose="02040503050406030204" pitchFamily="18" charset="0"/>
                                          </a:rPr>
                                          <m:t>∘</m:t>
                                        </m:r>
                                      </m:sup>
                                    </m:sSup>
                                  </m:num>
                                  <m:den>
                                    <m:d>
                                      <m:dPr>
                                        <m:begChr m:val="["/>
                                        <m:endChr m:val="]"/>
                                        <m:ctrlPr>
                                          <a:rPr lang="en-US" altLang="ja-JP" sz="1300" b="0" i="1" dirty="0" smtClean="0">
                                            <a:solidFill>
                                              <a:schemeClr val="bg1"/>
                                            </a:solidFill>
                                            <a:latin typeface="Cambria Math" panose="02040503050406030204" pitchFamily="18" charset="0"/>
                                          </a:rPr>
                                        </m:ctrlPr>
                                      </m:dPr>
                                      <m:e>
                                        <m:f>
                                          <m:fPr>
                                            <m:type m:val="lin"/>
                                            <m:ctrlPr>
                                              <a:rPr lang="en-US" altLang="ja-JP" sz="1300" b="0" i="1" dirty="0" smtClean="0">
                                                <a:solidFill>
                                                  <a:schemeClr val="bg1"/>
                                                </a:solidFill>
                                                <a:latin typeface="Cambria Math" panose="02040503050406030204" pitchFamily="18" charset="0"/>
                                              </a:rPr>
                                            </m:ctrlPr>
                                          </m:fPr>
                                          <m:num>
                                            <m:r>
                                              <m:rPr>
                                                <m:sty m:val="p"/>
                                              </m:rPr>
                                              <a:rPr lang="en-US" altLang="ja-JP" sz="1300" b="0" i="0" dirty="0" smtClean="0">
                                                <a:solidFill>
                                                  <a:schemeClr val="bg1"/>
                                                </a:solidFill>
                                                <a:latin typeface="Cambria Math" panose="02040503050406030204" pitchFamily="18" charset="0"/>
                                              </a:rPr>
                                              <m:t>kJ</m:t>
                                            </m:r>
                                          </m:num>
                                          <m:den>
                                            <m:r>
                                              <m:rPr>
                                                <m:sty m:val="p"/>
                                              </m:rPr>
                                              <a:rPr lang="en-US" altLang="ja-JP" sz="1300" b="0" i="0" dirty="0" smtClean="0">
                                                <a:solidFill>
                                                  <a:schemeClr val="bg1"/>
                                                </a:solidFill>
                                                <a:latin typeface="Cambria Math" panose="02040503050406030204" pitchFamily="18" charset="0"/>
                                              </a:rPr>
                                              <m:t>mol</m:t>
                                            </m:r>
                                          </m:den>
                                        </m:f>
                                      </m:e>
                                    </m:d>
                                  </m:den>
                                </m:f>
                              </m:oMath>
                            </m:oMathPara>
                          </a14:m>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43548" t="-71186" r="-403" b="-505085"/>
                          </a:stretch>
                        </a:blip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AB75EDF6-538C-4C66-BCA3-A5F217A3CA4D}"/>
              </a:ext>
            </a:extLst>
          </p:cNvPr>
          <p:cNvSpPr>
            <a:spLocks noGrp="1"/>
          </p:cNvSpPr>
          <p:nvPr>
            <p:ph type="sldNum" sz="quarter" idx="15"/>
          </p:nvPr>
        </p:nvSpPr>
        <p:spPr/>
        <p:txBody>
          <a:bodyPr/>
          <a:lstStyle/>
          <a:p>
            <a:fld id="{44CC7441-4F6D-4D99-AEAC-28C0433C7008}" type="slidenum">
              <a:rPr kumimoji="1" lang="ja-JP" altLang="en-US" smtClean="0"/>
              <a:pPr/>
              <a:t>100</a:t>
            </a:fld>
            <a:endParaRPr kumimoji="1" lang="ja-JP" altLang="en-US" dirty="0"/>
          </a:p>
        </p:txBody>
      </p:sp>
    </p:spTree>
    <p:extLst>
      <p:ext uri="{BB962C8B-B14F-4D97-AF65-F5344CB8AC3E}">
        <p14:creationId xmlns:p14="http://schemas.microsoft.com/office/powerpoint/2010/main" val="3055925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A264ED-9B25-5110-A9F1-1EB33D99F044}"/>
                  </a:ext>
                </a:extLst>
              </p:cNvPr>
              <p:cNvSpPr>
                <a:spLocks noGrp="1"/>
              </p:cNvSpPr>
              <p:nvPr>
                <p:ph idx="1"/>
              </p:nvPr>
            </p:nvSpPr>
            <p:spPr>
              <a:xfrm>
                <a:off x="468000" y="843750"/>
                <a:ext cx="2736000" cy="3524670"/>
              </a:xfrm>
            </p:spPr>
            <p:txBody>
              <a:bodyPr/>
              <a:lstStyle/>
              <a:p>
                <a:r>
                  <a:rPr kumimoji="1" lang="en-US" altLang="ja-JP" dirty="0"/>
                  <a:t>2008</a:t>
                </a:r>
                <a:r>
                  <a:rPr kumimoji="1" lang="ja-JP" altLang="en-US" dirty="0"/>
                  <a:t>年の</a:t>
                </a:r>
                <a:r>
                  <a:rPr lang="ja-JP" altLang="en-US" dirty="0"/>
                  <a:t>試算では人類の約</a:t>
                </a:r>
                <a:r>
                  <a:rPr lang="en-US" altLang="ja-JP" dirty="0"/>
                  <a:t>50%</a:t>
                </a:r>
                <a:r>
                  <a:rPr lang="ja-JP" altLang="en-US" dirty="0"/>
                  <a:t>が</a:t>
                </a:r>
                <a:r>
                  <a:rPr kumimoji="1" lang="en-US" altLang="ja-JP" dirty="0"/>
                  <a:t>Haber-Bosch</a:t>
                </a:r>
                <a:r>
                  <a:rPr kumimoji="1" lang="ja-JP" altLang="en-US" dirty="0"/>
                  <a:t>法で合成された窒素肥料由来の食料で</a:t>
                </a:r>
                <a:r>
                  <a:rPr lang="ja-JP" altLang="en-US" dirty="0"/>
                  <a:t>賄われている</a:t>
                </a:r>
                <a:r>
                  <a:rPr lang="en-US" altLang="ja-JP" dirty="0"/>
                  <a:t>.</a:t>
                </a:r>
                <a:endParaRPr kumimoji="1" lang="en-US" altLang="ja-JP" dirty="0"/>
              </a:p>
              <a:p>
                <a:r>
                  <a:rPr kumimoji="1" lang="ja-JP" altLang="en-US" dirty="0"/>
                  <a:t>上巻</a:t>
                </a:r>
                <a:r>
                  <a:rPr kumimoji="1" lang="en-US" altLang="ja-JP" dirty="0"/>
                  <a:t>p.214</a:t>
                </a:r>
                <a:r>
                  <a:rPr kumimoji="1" lang="ja-JP" altLang="en-US" dirty="0"/>
                  <a:t>の問題</a:t>
                </a:r>
                <a:r>
                  <a:rPr kumimoji="1" lang="en-US" altLang="ja-JP" dirty="0"/>
                  <a:t>3.32</a:t>
                </a:r>
                <a:r>
                  <a:rPr kumimoji="1" lang="ja-JP" altLang="en-US" dirty="0"/>
                  <a:t>について</a:t>
                </a:r>
                <a:r>
                  <a:rPr kumimoji="1" lang="en-US" altLang="ja-JP" dirty="0"/>
                  <a:t>,</a:t>
                </a:r>
                <a:r>
                  <a:rPr kumimoji="1" lang="ja-JP" altLang="en-US" dirty="0"/>
                  <a:t>　</a:t>
                </a:r>
                <a:r>
                  <a:rPr lang="en-US" altLang="ja-JP" dirty="0"/>
                  <a:t>Gaussian16</a:t>
                </a:r>
                <a:r>
                  <a:rPr lang="ja-JP" altLang="en-US" dirty="0"/>
                  <a:t>を用いて検証せよ</a:t>
                </a:r>
                <a:r>
                  <a:rPr lang="en-US" altLang="ja-JP" dirty="0"/>
                  <a:t>.</a:t>
                </a:r>
                <a:br>
                  <a:rPr lang="en-US" altLang="ja-JP" dirty="0"/>
                </a:br>
                <a:r>
                  <a:rPr kumimoji="1" lang="ja-JP" altLang="en-US" dirty="0"/>
                  <a:t>具体的には</a:t>
                </a:r>
                <a:r>
                  <a:rPr kumimoji="1" lang="en-US" altLang="ja-JP" dirty="0"/>
                  <a:t>HF</a:t>
                </a:r>
                <a:r>
                  <a:rPr kumimoji="1" lang="ja-JP" altLang="en-US" dirty="0"/>
                  <a:t>法</a:t>
                </a:r>
                <a:r>
                  <a:rPr lang="ja-JP" altLang="en-US" dirty="0"/>
                  <a:t>を用いて次のエネルギー差を計算せよ</a:t>
                </a:r>
                <a:r>
                  <a:rPr lang="en-US" altLang="ja-JP" dirty="0"/>
                  <a:t>. </a:t>
                </a:r>
                <a:endParaRPr kumimoji="1"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m:oMathPara>
                </a14:m>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CO</m:t>
                      </m:r>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C</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4</m:t>
                          </m:r>
                        </m:sub>
                      </m:sSub>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m:rPr>
                          <m:sty m:val="p"/>
                        </m:rPr>
                        <a:rPr lang="en-US" altLang="ja-JP" b="0" i="0" smtClean="0">
                          <a:latin typeface="Cambria Math" panose="02040503050406030204" pitchFamily="18" charset="0"/>
                        </a:rPr>
                        <m:t>O</m:t>
                      </m:r>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0" smtClean="0">
                          <a:latin typeface="Cambria Math" panose="02040503050406030204" pitchFamily="18" charset="0"/>
                        </a:rPr>
                        <m:t>=?</m:t>
                      </m:r>
                    </m:oMath>
                  </m:oMathPara>
                </a14:m>
                <a:endParaRPr lang="en-US" altLang="ja-JP" dirty="0"/>
              </a:p>
              <a:p>
                <a:r>
                  <a:rPr kumimoji="1" lang="ja-JP" altLang="en-US" dirty="0"/>
                  <a:t>発熱的であることはどの基底関数でも変わらない</a:t>
                </a:r>
                <a:r>
                  <a:rPr kumimoji="1" lang="en-US" altLang="ja-JP" dirty="0"/>
                  <a:t>. </a:t>
                </a:r>
                <a:r>
                  <a:rPr kumimoji="1" lang="ja-JP" altLang="en-US" dirty="0"/>
                  <a:t>ただし</a:t>
                </a:r>
                <a:r>
                  <a:rPr kumimoji="1" lang="en-US" altLang="ja-JP" dirty="0"/>
                  <a:t>, </a:t>
                </a:r>
                <a:r>
                  <a:rPr kumimoji="1" lang="ja-JP" altLang="en-US" dirty="0"/>
                  <a:t>どちらも零点振動を考慮しないと実験値</a:t>
                </a:r>
                <a:r>
                  <a:rPr lang="ja-JP" altLang="en-US" dirty="0"/>
                  <a:t>と合わない</a:t>
                </a:r>
                <a:r>
                  <a:rPr lang="en-US" altLang="ja-JP" dirty="0"/>
                  <a:t>.</a:t>
                </a:r>
                <a:r>
                  <a:rPr lang="ja-JP" altLang="en-US" dirty="0"/>
                  <a:t> </a:t>
                </a:r>
                <a:r>
                  <a:rPr kumimoji="1" lang="ja-JP" altLang="en-US" dirty="0"/>
                  <a:t>前者では</a:t>
                </a:r>
                <a:r>
                  <a:rPr kumimoji="1" lang="en-US" altLang="ja-JP" dirty="0"/>
                  <a:t>+95%.</a:t>
                </a:r>
              </a:p>
            </p:txBody>
          </p:sp>
        </mc:Choice>
        <mc:Fallback xmlns="">
          <p:sp>
            <p:nvSpPr>
              <p:cNvPr id="3" name="コンテンツ プレースホルダー 2">
                <a:extLst>
                  <a:ext uri="{FF2B5EF4-FFF2-40B4-BE49-F238E27FC236}">
                    <a16:creationId xmlns:a16="http://schemas.microsoft.com/office/drawing/2014/main" id="{54A264ED-9B25-5110-A9F1-1EB33D99F044}"/>
                  </a:ext>
                </a:extLst>
              </p:cNvPr>
              <p:cNvSpPr>
                <a:spLocks noGrp="1" noRot="1" noChangeAspect="1" noMove="1" noResize="1" noEditPoints="1" noAdjustHandles="1" noChangeArrowheads="1" noChangeShapeType="1" noTextEdit="1"/>
              </p:cNvSpPr>
              <p:nvPr>
                <p:ph idx="1"/>
              </p:nvPr>
            </p:nvSpPr>
            <p:spPr>
              <a:xfrm>
                <a:off x="468000" y="843750"/>
                <a:ext cx="2736000" cy="3524670"/>
              </a:xfrm>
              <a:blipFill>
                <a:blip r:embed="rId3"/>
                <a:stretch>
                  <a:fillRect b="-1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1B788184-90D0-FCC6-DE59-2AF02B3CD094}"/>
                  </a:ext>
                </a:extLst>
              </p:cNvPr>
              <p:cNvSpPr>
                <a:spLocks noGrp="1"/>
              </p:cNvSpPr>
              <p:nvPr>
                <p:ph type="body" sz="quarter" idx="13"/>
              </p:nvPr>
            </p:nvSpPr>
            <p:spPr/>
            <p:txBody>
              <a:bodyPr anchor="b"/>
              <a:lstStyle/>
              <a:p>
                <a14:m>
                  <m:oMath xmlns:m="http://schemas.openxmlformats.org/officeDocument/2006/math">
                    <m:r>
                      <m:rPr>
                        <m:sty m:val="p"/>
                      </m:rPr>
                      <a:rPr lang="en-US" altLang="ja-JP"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ではなく</a:t>
                </a:r>
                <a14:m>
                  <m:oMath xmlns:m="http://schemas.openxmlformats.org/officeDocument/2006/math">
                    <m:r>
                      <m:rPr>
                        <m:sty m:val="p"/>
                      </m:rPr>
                      <a:rPr lang="en-US" altLang="ja-JP" b="0" i="0" smtClean="0">
                        <a:latin typeface="Cambria Math" panose="02040503050406030204" pitchFamily="18" charset="0"/>
                      </a:rPr>
                      <m:t>Δ</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EE</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ZPE</m:t>
                        </m:r>
                      </m:sub>
                    </m:sSub>
                  </m:oMath>
                </a14:m>
                <a:r>
                  <a:rPr lang="ja-JP" altLang="en-US" dirty="0"/>
                  <a:t>なので注意</a:t>
                </a:r>
                <a:r>
                  <a:rPr lang="en-US" altLang="ja-JP" dirty="0"/>
                  <a:t>. </a:t>
                </a:r>
                <a:r>
                  <a:rPr lang="ja-JP" altLang="en-US" dirty="0"/>
                  <a:t>零点振動エネルギーを含むが</a:t>
                </a:r>
                <a:r>
                  <a:rPr lang="en-US" altLang="ja-JP" dirty="0"/>
                  <a:t>, </a:t>
                </a:r>
                <a:r>
                  <a:rPr lang="ja-JP" altLang="en-US" dirty="0"/>
                  <a:t>並進や回転</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m:rPr>
                            <m:sty m:val="p"/>
                          </m:rPr>
                          <a:rPr lang="en-US" altLang="ja-JP" b="0" i="0" smtClean="0">
                            <a:latin typeface="Cambria Math" panose="02040503050406030204" pitchFamily="18" charset="0"/>
                          </a:rPr>
                          <m:t>B</m:t>
                        </m:r>
                      </m:sub>
                    </m:sSub>
                    <m:r>
                      <a:rPr lang="en-US" altLang="ja-JP" b="0" i="1" smtClean="0">
                        <a:latin typeface="Cambria Math" panose="02040503050406030204" pitchFamily="18" charset="0"/>
                      </a:rPr>
                      <m:t>𝑇</m:t>
                    </m:r>
                  </m:oMath>
                </a14:m>
                <a:r>
                  <a:rPr lang="ja-JP" altLang="en-US" dirty="0"/>
                  <a:t>は含まない</a:t>
                </a:r>
                <a:r>
                  <a:rPr lang="en-US" altLang="ja-JP" dirty="0"/>
                  <a:t>. 0K</a:t>
                </a:r>
                <a:r>
                  <a:rPr lang="ja-JP" altLang="en-US" dirty="0"/>
                  <a:t>を意味する</a:t>
                </a:r>
                <a:r>
                  <a:rPr lang="en-US" altLang="ja-JP" dirty="0"/>
                  <a:t>. </a:t>
                </a:r>
                <a:r>
                  <a:rPr lang="ja-JP" altLang="en-US" dirty="0"/>
                  <a:t>圧力にも依存しない</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p.214 </a:t>
                </a:r>
                <a:r>
                  <a:rPr lang="ja-JP" altLang="en-US" dirty="0"/>
                  <a:t>問題</a:t>
                </a:r>
                <a:r>
                  <a:rPr lang="en-US" altLang="ja-JP" dirty="0"/>
                  <a:t>3.32</a:t>
                </a:r>
              </a:p>
              <a:p>
                <a:r>
                  <a:rPr lang="ja-JP" altLang="en-US" dirty="0"/>
                  <a:t>計算のインプットは</a:t>
                </a:r>
                <a:r>
                  <a:rPr lang="en-US" altLang="ja-JP" dirty="0"/>
                  <a:t>examples/3.32/</a:t>
                </a:r>
                <a:r>
                  <a:rPr lang="ja-JP" altLang="en-US" dirty="0"/>
                  <a:t>内を参照せよ</a:t>
                </a:r>
                <a:r>
                  <a:rPr lang="en-US" altLang="ja-JP" dirty="0"/>
                  <a:t>. </a:t>
                </a:r>
                <a:r>
                  <a:rPr lang="ja-JP" altLang="en-US" dirty="0"/>
                  <a:t>なおエネルギーの値は表</a:t>
                </a:r>
                <a:r>
                  <a:rPr lang="en-US" altLang="ja-JP" dirty="0"/>
                  <a:t>3.11</a:t>
                </a:r>
                <a:r>
                  <a:rPr lang="ja-JP" altLang="en-US" dirty="0"/>
                  <a:t>～表</a:t>
                </a:r>
                <a:r>
                  <a:rPr lang="en-US" altLang="ja-JP" dirty="0"/>
                  <a:t>3.13</a:t>
                </a:r>
                <a:r>
                  <a:rPr lang="ja-JP" altLang="en-US" dirty="0"/>
                  <a:t>とややズレているため注意</a:t>
                </a:r>
                <a:r>
                  <a:rPr lang="en-US" altLang="ja-JP" dirty="0"/>
                  <a:t>.</a:t>
                </a:r>
                <a:r>
                  <a:rPr lang="ja-JP" altLang="en-US" dirty="0"/>
                  <a:t> スクリプトまたはインプットに問題がある可能性がある</a:t>
                </a:r>
                <a:r>
                  <a:rPr lang="en-US" altLang="ja-JP" dirty="0"/>
                  <a:t>.</a:t>
                </a:r>
              </a:p>
              <a:p>
                <a:r>
                  <a:rPr lang="ja-JP" altLang="en-US" dirty="0"/>
                  <a:t>試算については </a:t>
                </a:r>
                <a:r>
                  <a:rPr lang="it-IT" altLang="ja-JP" dirty="0"/>
                  <a:t>J. Erisman, M. Sutton, J. Galloway, et al. </a:t>
                </a:r>
                <a:r>
                  <a:rPr lang="it-IT" altLang="ja-JP" i="1" dirty="0"/>
                  <a:t>Nature Geosci</a:t>
                </a:r>
                <a:r>
                  <a:rPr lang="it-IT" altLang="ja-JP" dirty="0"/>
                  <a:t>  </a:t>
                </a:r>
                <a:r>
                  <a:rPr lang="it-IT" altLang="ja-JP" b="1" dirty="0"/>
                  <a:t>1</a:t>
                </a:r>
                <a:r>
                  <a:rPr lang="it-IT" altLang="ja-JP" dirty="0"/>
                  <a:t>, 636 (2008). https://doi.org/10.1038/ngeo325 </a:t>
                </a:r>
                <a:r>
                  <a:rPr lang="ja-JP" altLang="en-US" dirty="0"/>
                  <a:t>の</a:t>
                </a:r>
                <a:r>
                  <a:rPr lang="en-US" altLang="ja-JP" dirty="0"/>
                  <a:t>Figure 1</a:t>
                </a:r>
                <a:r>
                  <a:rPr lang="ja-JP" altLang="en-US" dirty="0"/>
                  <a:t>を参照せよ</a:t>
                </a:r>
                <a:r>
                  <a:rPr lang="en-US" altLang="ja-JP" dirty="0"/>
                  <a:t>.</a:t>
                </a:r>
              </a:p>
            </p:txBody>
          </p:sp>
        </mc:Choice>
        <mc:Fallback xmlns="">
          <p:sp>
            <p:nvSpPr>
              <p:cNvPr id="4" name="テキスト プレースホルダー 3">
                <a:extLst>
                  <a:ext uri="{FF2B5EF4-FFF2-40B4-BE49-F238E27FC236}">
                    <a16:creationId xmlns:a16="http://schemas.microsoft.com/office/drawing/2014/main" id="{1B788184-90D0-FCC6-DE59-2AF02B3CD094}"/>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N</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→2</m:t>
                                </m:r>
                                <m:r>
                                  <m:rPr>
                                    <m:sty m:val="p"/>
                                  </m:rPr>
                                  <a:rPr lang="en-US" altLang="ja-JP" sz="1200" b="0" i="0" smtClean="0">
                                    <a:solidFill>
                                      <a:schemeClr val="bg1"/>
                                    </a:solidFill>
                                    <a:latin typeface="Cambria Math" panose="02040503050406030204" pitchFamily="18" charset="0"/>
                                  </a:rPr>
                                  <m:t>N</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3</m:t>
                                    </m:r>
                                  </m:sub>
                                </m:sSub>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r>
                                  <m:rPr>
                                    <m:sty m:val="p"/>
                                  </m:rPr>
                                  <a:rPr lang="en-US" altLang="ja-JP" sz="1200" b="0" i="0" smtClean="0">
                                    <a:solidFill>
                                      <a:schemeClr val="bg1"/>
                                    </a:solidFill>
                                    <a:latin typeface="Cambria Math" panose="02040503050406030204" pitchFamily="18" charset="0"/>
                                  </a:rPr>
                                  <m:t>CO</m:t>
                                </m:r>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m:t>
                                </m:r>
                                <m:r>
                                  <m:rPr>
                                    <m:sty m:val="p"/>
                                  </m:rPr>
                                  <a:rPr lang="en-US" altLang="ja-JP" sz="1200" b="0" i="0" smtClean="0">
                                    <a:solidFill>
                                      <a:schemeClr val="bg1"/>
                                    </a:solidFill>
                                    <a:latin typeface="Cambria Math" panose="02040503050406030204" pitchFamily="18" charset="0"/>
                                  </a:rPr>
                                  <m:t>C</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4</m:t>
                                    </m:r>
                                  </m:sub>
                                </m:sSub>
                                <m:r>
                                  <a:rPr lang="en-US" altLang="ja-JP" sz="1200" b="0" i="0" smtClean="0">
                                    <a:solidFill>
                                      <a:schemeClr val="bg1"/>
                                    </a:solidFill>
                                    <a:latin typeface="Cambria Math" panose="02040503050406030204" pitchFamily="18" charset="0"/>
                                  </a:rPr>
                                  <m:t>+</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m:rPr>
                                    <m:sty m:val="p"/>
                                  </m:rPr>
                                  <a:rPr lang="en-US" altLang="ja-JP" sz="1200" b="0" i="0" smtClean="0">
                                    <a:solidFill>
                                      <a:schemeClr val="bg1"/>
                                    </a:solidFill>
                                    <a:latin typeface="Cambria Math" panose="02040503050406030204" pitchFamily="18" charset="0"/>
                                  </a:rPr>
                                  <m:t>O</m:t>
                                </m:r>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Choice>
        <mc:Fallback xmlns="">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1601" r="-100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71601" r="-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3636" t="-100000" r="-301818"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242169" t="-100000" r="-200000"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44242" t="-100000" r="-101212"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41566" t="-100000" r="-602" b="-701538"/>
                          </a:stretch>
                        </a:blip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Fallback>
      </mc:AlternateContent>
      <p:sp>
        <p:nvSpPr>
          <p:cNvPr id="6" name="タイトル 5">
            <a:extLst>
              <a:ext uri="{FF2B5EF4-FFF2-40B4-BE49-F238E27FC236}">
                <a16:creationId xmlns:a16="http://schemas.microsoft.com/office/drawing/2014/main" id="{BEBF04A5-2DE1-1F78-2078-0AA4E0FFDB15}"/>
              </a:ext>
            </a:extLst>
          </p:cNvPr>
          <p:cNvSpPr>
            <a:spLocks noGrp="1"/>
          </p:cNvSpPr>
          <p:nvPr>
            <p:ph type="title"/>
          </p:nvPr>
        </p:nvSpPr>
        <p:spPr/>
        <p:txBody>
          <a:bodyPr/>
          <a:lstStyle/>
          <a:p>
            <a:r>
              <a:rPr kumimoji="1" lang="ja-JP" altLang="en-US" dirty="0"/>
              <a:t>演習：アンモニア合成</a:t>
            </a:r>
          </a:p>
        </p:txBody>
      </p:sp>
      <p:sp>
        <p:nvSpPr>
          <p:cNvPr id="7" name="スライド番号プレースホルダー 6">
            <a:extLst>
              <a:ext uri="{FF2B5EF4-FFF2-40B4-BE49-F238E27FC236}">
                <a16:creationId xmlns:a16="http://schemas.microsoft.com/office/drawing/2014/main" id="{30921F34-2BD6-BE73-0B68-70E49A80055D}"/>
              </a:ext>
            </a:extLst>
          </p:cNvPr>
          <p:cNvSpPr>
            <a:spLocks noGrp="1"/>
          </p:cNvSpPr>
          <p:nvPr>
            <p:ph type="sldNum" sz="quarter" idx="15"/>
          </p:nvPr>
        </p:nvSpPr>
        <p:spPr/>
        <p:txBody>
          <a:bodyPr/>
          <a:lstStyle/>
          <a:p>
            <a:fld id="{44CC7441-4F6D-4D99-AEAC-28C0433C7008}" type="slidenum">
              <a:rPr kumimoji="1" lang="ja-JP" altLang="en-US" smtClean="0"/>
              <a:pPr/>
              <a:t>101</a:t>
            </a:fld>
            <a:endParaRPr kumimoji="1" lang="ja-JP" altLang="en-US" dirty="0"/>
          </a:p>
        </p:txBody>
      </p:sp>
      <p:sp>
        <p:nvSpPr>
          <p:cNvPr id="10" name="正方形/長方形 9">
            <a:extLst>
              <a:ext uri="{FF2B5EF4-FFF2-40B4-BE49-F238E27FC236}">
                <a16:creationId xmlns:a16="http://schemas.microsoft.com/office/drawing/2014/main" id="{39EFE2BB-9634-73F7-BCCD-FE4EE81146F2}"/>
              </a:ext>
            </a:extLst>
          </p:cNvPr>
          <p:cNvSpPr/>
          <p:nvPr/>
        </p:nvSpPr>
        <p:spPr>
          <a:xfrm>
            <a:off x="4669277" y="3203643"/>
            <a:ext cx="2010383" cy="80079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118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C960B-CA54-A7F9-DE22-A5C4D28B675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CF5A0CE-1BA0-55E7-77EF-5913A99B1EB3}"/>
              </a:ext>
            </a:extLst>
          </p:cNvPr>
          <p:cNvSpPr>
            <a:spLocks noGrp="1"/>
          </p:cNvSpPr>
          <p:nvPr>
            <p:ph type="ctrTitle"/>
          </p:nvPr>
        </p:nvSpPr>
        <p:spPr/>
        <p:txBody>
          <a:bodyPr/>
          <a:lstStyle/>
          <a:p>
            <a:r>
              <a:rPr kumimoji="1" lang="ja-JP" altLang="en-US" dirty="0"/>
              <a:t>遷移状態</a:t>
            </a:r>
          </a:p>
        </p:txBody>
      </p:sp>
      <mc:AlternateContent xmlns:mc="http://schemas.openxmlformats.org/markup-compatibility/2006" xmlns:a14="http://schemas.microsoft.com/office/drawing/2010/main">
        <mc:Choice Requires="a14">
          <p:sp>
            <p:nvSpPr>
              <p:cNvPr id="3" name="字幕 2">
                <a:extLst>
                  <a:ext uri="{FF2B5EF4-FFF2-40B4-BE49-F238E27FC236}">
                    <a16:creationId xmlns:a16="http://schemas.microsoft.com/office/drawing/2014/main" id="{CD3A49AC-90F8-8708-3215-464C4E14A892}"/>
                  </a:ext>
                </a:extLst>
              </p:cNvPr>
              <p:cNvSpPr>
                <a:spLocks noGrp="1"/>
              </p:cNvSpPr>
              <p:nvPr>
                <p:ph type="subTitle" idx="1"/>
              </p:nvPr>
            </p:nvSpPr>
            <p:spPr/>
            <p:txBody>
              <a:bodyPr>
                <a:normAutofit/>
              </a:bodyPr>
              <a:lstStyle/>
              <a:p>
                <a:r>
                  <a:rPr lang="ja-JP" altLang="en-US" dirty="0"/>
                  <a:t>反応経路の理解において重要な概念である遷移状態の理解とその探索</a:t>
                </a:r>
                <a:r>
                  <a:rPr lang="en-US" altLang="ja-JP" dirty="0"/>
                  <a:t>, IRC</a:t>
                </a:r>
                <a:r>
                  <a:rPr lang="ja-JP" altLang="en-US" dirty="0"/>
                  <a:t>計算について解説する</a:t>
                </a:r>
                <a:r>
                  <a:rPr lang="en-US" altLang="ja-JP" dirty="0"/>
                  <a:t>. HCN</a:t>
                </a:r>
                <a:r>
                  <a:rPr lang="ja-JP" altLang="en-US" dirty="0"/>
                  <a:t>および</a:t>
                </a:r>
                <a:r>
                  <a:rPr lang="en-US" altLang="ja-JP" dirty="0"/>
                  <a:t>HNC</a:t>
                </a:r>
                <a:r>
                  <a:rPr lang="ja-JP" altLang="en-US" dirty="0"/>
                  <a:t>の水素移動反応</a:t>
                </a:r>
                <a:r>
                  <a:rPr lang="en-US" altLang="ja-JP" dirty="0"/>
                  <a:t>, NH</a:t>
                </a:r>
                <a:r>
                  <a:rPr lang="ja-JP" altLang="en-US" dirty="0"/>
                  <a:t>₃の</a:t>
                </a:r>
                <a:r>
                  <a:rPr lang="en-US" altLang="ja-JP" dirty="0"/>
                  <a:t>Walden</a:t>
                </a:r>
                <a:r>
                  <a:rPr lang="ja-JP" altLang="en-US" dirty="0"/>
                  <a:t>反転</a:t>
                </a:r>
                <a:r>
                  <a:rPr lang="en-US" altLang="ja-JP" dirty="0"/>
                  <a:t>, S</a:t>
                </a:r>
                <a:r>
                  <a:rPr lang="en-US" altLang="ja-JP" baseline="-25000" dirty="0"/>
                  <a:t>N</a:t>
                </a:r>
                <a:r>
                  <a:rPr lang="en-US" altLang="ja-JP" dirty="0"/>
                  <a:t>2</a:t>
                </a:r>
                <a:r>
                  <a:rPr lang="ja-JP" altLang="en-US" dirty="0"/>
                  <a:t>反応（</a:t>
                </a:r>
                <a14:m>
                  <m:oMath xmlns:m="http://schemas.openxmlformats.org/officeDocument/2006/math">
                    <m:r>
                      <m:rPr>
                        <m:sty m:val="p"/>
                      </m:rPr>
                      <a:rPr lang="en-US" altLang="ja-JP" smtClean="0">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a14:m>
                <a:r>
                  <a:rPr lang="ja-JP" altLang="en-US" dirty="0"/>
                  <a:t>）という</a:t>
                </a:r>
                <a:r>
                  <a:rPr lang="en-US" altLang="ja-JP" dirty="0"/>
                  <a:t>3</a:t>
                </a:r>
                <a:r>
                  <a:rPr lang="ja-JP" altLang="en-US" dirty="0"/>
                  <a:t>つの例を用いて</a:t>
                </a:r>
                <a:r>
                  <a:rPr lang="en-US" altLang="ja-JP" dirty="0"/>
                  <a:t>IRC</a:t>
                </a:r>
                <a:r>
                  <a:rPr lang="ja-JP" altLang="en-US" dirty="0"/>
                  <a:t>計算を試してみよう</a:t>
                </a:r>
                <a:r>
                  <a:rPr lang="en-US" altLang="ja-JP" dirty="0"/>
                  <a:t>.</a:t>
                </a:r>
                <a:endParaRPr kumimoji="1" lang="ja-JP" altLang="en-US" dirty="0"/>
              </a:p>
            </p:txBody>
          </p:sp>
        </mc:Choice>
        <mc:Fallback xmlns="">
          <p:sp>
            <p:nvSpPr>
              <p:cNvPr id="3" name="字幕 2">
                <a:extLst>
                  <a:ext uri="{FF2B5EF4-FFF2-40B4-BE49-F238E27FC236}">
                    <a16:creationId xmlns:a16="http://schemas.microsoft.com/office/drawing/2014/main" id="{CD3A49AC-90F8-8708-3215-464C4E14A89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3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876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50"/>
                <a:ext cx="2736000" cy="3215674"/>
              </a:xfrm>
            </p:spPr>
            <p:txBody>
              <a:bodyPr/>
              <a:lstStyle/>
              <a:p>
                <a:r>
                  <a:rPr lang="ja-JP" altLang="en-US" dirty="0"/>
                  <a:t>ガスコンロではメタンやプロパンなどの可燃ガスを燃やしている</a:t>
                </a:r>
                <a:r>
                  <a:rPr lang="en-US" altLang="ja-JP" dirty="0"/>
                  <a:t>. </a:t>
                </a:r>
                <a:r>
                  <a:rPr lang="ja-JP" altLang="en-US" dirty="0"/>
                  <a:t>これらの可燃ガスは空気中に存在するだけでは発火しない</a:t>
                </a:r>
                <a:r>
                  <a:rPr lang="en-US" altLang="ja-JP" dirty="0"/>
                  <a:t>. </a:t>
                </a:r>
                <a:r>
                  <a:rPr lang="ja-JP" altLang="en-US" dirty="0"/>
                  <a:t>圧電素子を叩いて高電圧を発生させ</a:t>
                </a:r>
                <a:r>
                  <a:rPr lang="en-US" altLang="ja-JP" dirty="0"/>
                  <a:t>, </a:t>
                </a:r>
                <a:r>
                  <a:rPr lang="ja-JP" altLang="en-US" dirty="0"/>
                  <a:t>ガスの近くで放電することで着火させる</a:t>
                </a:r>
                <a:r>
                  <a:rPr lang="en-US" altLang="ja-JP" dirty="0"/>
                  <a:t>. </a:t>
                </a:r>
                <a:r>
                  <a:rPr lang="ja-JP" altLang="en-US" dirty="0"/>
                  <a:t>ライターの着火でカチカチ音がするのも同じ理屈である</a:t>
                </a:r>
                <a:r>
                  <a:rPr lang="en-US" altLang="ja-JP" dirty="0"/>
                  <a:t>. </a:t>
                </a:r>
                <a:r>
                  <a:rPr lang="ja-JP" altLang="en-US" dirty="0"/>
                  <a:t>このように</a:t>
                </a:r>
                <a:r>
                  <a:rPr lang="en-US" altLang="ja-JP" dirty="0"/>
                  <a:t>, </a:t>
                </a:r>
                <a:r>
                  <a:rPr lang="ja-JP" altLang="en-US" dirty="0"/>
                  <a:t>化学反応はエネルギーが低い方に自動的に進むわけではなく</a:t>
                </a:r>
                <a:r>
                  <a:rPr lang="en-US" altLang="ja-JP" dirty="0"/>
                  <a:t>, </a:t>
                </a:r>
                <a:r>
                  <a:rPr lang="ja-JP" altLang="en-US" dirty="0"/>
                  <a:t>ポテンシャルの障壁を超えるようなエネルギーが必要となる</a:t>
                </a:r>
                <a:r>
                  <a:rPr lang="en-US" altLang="ja-JP" dirty="0"/>
                  <a:t>. </a:t>
                </a:r>
                <a:r>
                  <a:rPr lang="ja-JP" altLang="en-US" dirty="0"/>
                  <a:t>これを活性化エネルギー</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𝑎</m:t>
                        </m:r>
                      </m:sub>
                    </m:sSub>
                  </m:oMath>
                </a14:m>
                <a:r>
                  <a:rPr lang="ja-JP" altLang="en-US" dirty="0"/>
                  <a:t>という</a:t>
                </a:r>
                <a:r>
                  <a:rPr lang="en-US" altLang="ja-JP" dirty="0"/>
                  <a:t>.</a:t>
                </a:r>
                <a:endParaRPr lang="ja-JP" altLang="en-US" dirty="0"/>
              </a:p>
            </p:txBody>
          </p:sp>
        </mc:Choice>
        <mc:Fallback xmlns="">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50"/>
                <a:ext cx="2736000" cy="3215674"/>
              </a:xfrm>
              <a:blipFill>
                <a:blip r:embed="rId2"/>
                <a:stretch>
                  <a:fillRect r="-1336" b="-3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496D7C3-A791-9412-018C-740322D28E39}"/>
                  </a:ext>
                </a:extLst>
              </p:cNvPr>
              <p:cNvSpPr>
                <a:spLocks noGrp="1"/>
              </p:cNvSpPr>
              <p:nvPr>
                <p:ph type="body" sz="quarter" idx="13"/>
              </p:nvPr>
            </p:nvSpPr>
            <p:spPr/>
            <p:txBody>
              <a:bodyPr/>
              <a:lstStyle/>
              <a:p>
                <a:r>
                  <a:rPr lang="ja-JP" altLang="en-US" dirty="0"/>
                  <a:t>右図は</a:t>
                </a:r>
                <a:r>
                  <a:rPr lang="en-US" altLang="ja-JP" dirty="0"/>
                  <a:t>IRC</a:t>
                </a:r>
                <a:r>
                  <a:rPr lang="ja-JP" altLang="en-US" dirty="0"/>
                  <a:t>計算の例である</a:t>
                </a:r>
                <a:r>
                  <a:rPr lang="en-US" altLang="ja-JP" dirty="0"/>
                  <a:t>. </a:t>
                </a:r>
                <a:r>
                  <a:rPr lang="ja-JP" altLang="en-US" dirty="0"/>
                  <a:t>補正が含まれてないため</a:t>
                </a:r>
                <a14:m>
                  <m:oMath xmlns:m="http://schemas.openxmlformats.org/officeDocument/2006/math">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の指すところは正確ではない</a:t>
                </a:r>
                <a:r>
                  <a:rPr lang="en-US" altLang="ja-JP" dirty="0"/>
                  <a:t>.</a:t>
                </a:r>
              </a:p>
            </p:txBody>
          </p:sp>
        </mc:Choice>
        <mc:Fallback xmlns="">
          <p:sp>
            <p:nvSpPr>
              <p:cNvPr id="7" name="テキスト プレースホルダー 6">
                <a:extLst>
                  <a:ext uri="{FF2B5EF4-FFF2-40B4-BE49-F238E27FC236}">
                    <a16:creationId xmlns:a16="http://schemas.microsoft.com/office/drawing/2014/main" id="{4496D7C3-A791-9412-018C-740322D28E3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活性化エネルギー</a:t>
            </a:r>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5"/>
          </p:nvPr>
        </p:nvSpPr>
        <p:spPr/>
        <p:txBody>
          <a:bodyPr/>
          <a:lstStyle/>
          <a:p>
            <a:fld id="{44CC7441-4F6D-4D99-AEAC-28C0433C7008}" type="slidenum">
              <a:rPr lang="ja-JP" altLang="en-US" smtClean="0"/>
              <a:pPr/>
              <a:t>103</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DAC12C45-E56D-CACF-74E8-78779495D877}"/>
              </a:ext>
            </a:extLst>
          </p:cNvPr>
          <p:cNvPicPr>
            <a:picLocks noChangeAspect="1"/>
          </p:cNvPicPr>
          <p:nvPr/>
        </p:nvPicPr>
        <p:blipFill>
          <a:blip r:embed="rId4"/>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9422ADD1-D1F3-BEDD-9ABD-36E7DE3A755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F3CFC6A0-DBA8-2D88-9F45-D5E830BF1D63}"/>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9" name="直線矢印コネクタ 28">
            <a:extLst>
              <a:ext uri="{FF2B5EF4-FFF2-40B4-BE49-F238E27FC236}">
                <a16:creationId xmlns:a16="http://schemas.microsoft.com/office/drawing/2014/main" id="{C0B2A0F0-360C-C6B0-2F7B-E08F355AAB1A}"/>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129C692-5B43-3B0B-464D-66BF4BC34FEA}"/>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C500ADE-67AE-1936-F7F0-F18BB7382F8B}"/>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34" name="図 33" descr="グラフ&#10;&#10;中程度の精度で自動的に生成された説明">
            <a:extLst>
              <a:ext uri="{FF2B5EF4-FFF2-40B4-BE49-F238E27FC236}">
                <a16:creationId xmlns:a16="http://schemas.microsoft.com/office/drawing/2014/main" id="{5187FD64-CC06-A2C5-FDCA-CA8AD0414B2F}"/>
              </a:ext>
            </a:extLst>
          </p:cNvPr>
          <p:cNvPicPr>
            <a:picLocks noChangeAspect="1"/>
          </p:cNvPicPr>
          <p:nvPr/>
        </p:nvPicPr>
        <p:blipFill>
          <a:blip r:embed="rId7">
            <a:clrChange>
              <a:clrFrom>
                <a:srgbClr val="8080CC"/>
              </a:clrFrom>
              <a:clrTo>
                <a:srgbClr val="8080CC">
                  <a:alpha val="0"/>
                </a:srgbClr>
              </a:clrTo>
            </a:clrChange>
          </a:blip>
          <a:stretch>
            <a:fillRect/>
          </a:stretch>
        </p:blipFill>
        <p:spPr>
          <a:xfrm>
            <a:off x="5525311" y="342"/>
            <a:ext cx="1800000" cy="1001205"/>
          </a:xfrm>
          <a:prstGeom prst="rect">
            <a:avLst/>
          </a:prstGeom>
        </p:spPr>
      </p:pic>
      <p:cxnSp>
        <p:nvCxnSpPr>
          <p:cNvPr id="35" name="直線矢印コネクタ 34">
            <a:extLst>
              <a:ext uri="{FF2B5EF4-FFF2-40B4-BE49-F238E27FC236}">
                <a16:creationId xmlns:a16="http://schemas.microsoft.com/office/drawing/2014/main" id="{D05BED82-0858-B8BB-C2CE-C28EEFF61F24}"/>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B389687-4DE0-EB37-F181-52C75B268802}"/>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2B389687-4DE0-EB37-F181-52C75B268802}"/>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B16AD0F-48AE-6B5E-7D2A-DB79EAF73D45}"/>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37" name="テキスト ボックス 36">
                <a:extLst>
                  <a:ext uri="{FF2B5EF4-FFF2-40B4-BE49-F238E27FC236}">
                    <a16:creationId xmlns:a16="http://schemas.microsoft.com/office/drawing/2014/main" id="{0B16AD0F-48AE-6B5E-7D2A-DB79EAF73D45}"/>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9"/>
                <a:stretch>
                  <a:fillRect r="-11111"/>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761348EF-BAE3-FC94-3FA7-FA85AA943DDD}"/>
              </a:ext>
            </a:extLst>
          </p:cNvPr>
          <p:cNvSpPr txBox="1"/>
          <p:nvPr/>
        </p:nvSpPr>
        <p:spPr>
          <a:xfrm>
            <a:off x="3249865" y="4383112"/>
            <a:ext cx="5472113" cy="292388"/>
          </a:xfrm>
          <a:prstGeom prst="rect">
            <a:avLst/>
          </a:prstGeom>
          <a:noFill/>
        </p:spPr>
        <p:txBody>
          <a:bodyPr wrap="square">
            <a:spAutoFit/>
          </a:bodyPr>
          <a:lstStyle/>
          <a:p>
            <a:pPr algn="ctr"/>
            <a:r>
              <a:rPr kumimoji="1" lang="ja-JP" altLang="en-US" sz="1300" b="1" dirty="0">
                <a:solidFill>
                  <a:schemeClr val="accent4"/>
                </a:solidFill>
              </a:rPr>
              <a:t>活性化エネルギーを計算するために遷移状態を求める必要がある</a:t>
            </a:r>
            <a:r>
              <a:rPr kumimoji="1" lang="en-US" altLang="ja-JP" sz="1300" b="1" dirty="0">
                <a:solidFill>
                  <a:schemeClr val="accent4"/>
                </a:solidFill>
              </a:rPr>
              <a:t>.</a:t>
            </a:r>
          </a:p>
        </p:txBody>
      </p:sp>
    </p:spTree>
    <p:extLst>
      <p:ext uri="{BB962C8B-B14F-4D97-AF65-F5344CB8AC3E}">
        <p14:creationId xmlns:p14="http://schemas.microsoft.com/office/powerpoint/2010/main" val="1390979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425FE5D-DE37-5BB6-F791-1CF7B3168E78}"/>
              </a:ext>
            </a:extLst>
          </p:cNvPr>
          <p:cNvSpPr>
            <a:spLocks noGrp="1"/>
          </p:cNvSpPr>
          <p:nvPr>
            <p:ph idx="1"/>
          </p:nvPr>
        </p:nvSpPr>
        <p:spPr>
          <a:xfrm>
            <a:off x="468000" y="843750"/>
            <a:ext cx="2736000" cy="1776499"/>
          </a:xfrm>
        </p:spPr>
        <p:txBody>
          <a:bodyPr/>
          <a:lstStyle/>
          <a:p>
            <a:r>
              <a:rPr lang="ja-JP" altLang="en-US" dirty="0"/>
              <a:t>遷移状態の探索では</a:t>
            </a:r>
            <a:r>
              <a:rPr lang="en-US" altLang="ja-JP" dirty="0"/>
              <a:t>, </a:t>
            </a:r>
            <a:r>
              <a:rPr lang="ja-JP" altLang="en-US" dirty="0"/>
              <a:t>まず虚振動</a:t>
            </a:r>
            <a:r>
              <a:rPr lang="en-US" altLang="ja-JP" dirty="0"/>
              <a:t>1</a:t>
            </a:r>
            <a:r>
              <a:rPr lang="ja-JP" altLang="en-US" dirty="0"/>
              <a:t>の点に収束させるとよい</a:t>
            </a:r>
            <a:r>
              <a:rPr lang="en-US" altLang="ja-JP" dirty="0"/>
              <a:t>.</a:t>
            </a:r>
            <a:r>
              <a:rPr lang="ja-JP" altLang="en-US" dirty="0"/>
              <a:t> 例えば</a:t>
            </a:r>
            <a:r>
              <a:rPr lang="en-US" altLang="ja-JP" dirty="0"/>
              <a:t>HCN</a:t>
            </a:r>
            <a:r>
              <a:rPr lang="ja-JP" altLang="en-US" dirty="0"/>
              <a:t>⇄</a:t>
            </a:r>
            <a:r>
              <a:rPr lang="en-US" altLang="ja-JP" dirty="0"/>
              <a:t>HNC</a:t>
            </a:r>
            <a:r>
              <a:rPr lang="ja-JP" altLang="en-US" dirty="0"/>
              <a:t>の遷移状態を探すときは∠</a:t>
            </a:r>
            <a:r>
              <a:rPr lang="en-US" altLang="ja-JP" dirty="0"/>
              <a:t>HCN=90°</a:t>
            </a:r>
            <a:r>
              <a:rPr lang="ja-JP" altLang="en-US" dirty="0"/>
              <a:t>に固定して最適化すれば反応経路に入ることができる</a:t>
            </a:r>
            <a:r>
              <a:rPr lang="en-US" altLang="ja-JP" dirty="0"/>
              <a:t>. </a:t>
            </a:r>
            <a:r>
              <a:rPr lang="ja-JP" altLang="en-US" dirty="0"/>
              <a:t>さらに</a:t>
            </a:r>
            <a:r>
              <a:rPr lang="en-US" altLang="ja-JP" dirty="0"/>
              <a:t>`</a:t>
            </a:r>
            <a:r>
              <a:rPr lang="en-US" altLang="ja-JP" dirty="0" err="1"/>
              <a:t>Opt</a:t>
            </a:r>
            <a:r>
              <a:rPr lang="en-US" altLang="ja-JP" dirty="0"/>
              <a:t>=(TS)`</a:t>
            </a:r>
            <a:r>
              <a:rPr lang="ja-JP" altLang="en-US" dirty="0"/>
              <a:t>を用いて遷移状態を見つけることができる</a:t>
            </a:r>
            <a:r>
              <a:rPr lang="en-US" altLang="ja-JP" dirty="0"/>
              <a:t>.</a:t>
            </a:r>
          </a:p>
        </p:txBody>
      </p:sp>
      <p:sp>
        <p:nvSpPr>
          <p:cNvPr id="5" name="テキスト プレースホルダー 4">
            <a:extLst>
              <a:ext uri="{FF2B5EF4-FFF2-40B4-BE49-F238E27FC236}">
                <a16:creationId xmlns:a16="http://schemas.microsoft.com/office/drawing/2014/main" id="{28D8F1FF-722B-04C9-C6BC-E58E3937D04F}"/>
              </a:ext>
            </a:extLst>
          </p:cNvPr>
          <p:cNvSpPr>
            <a:spLocks noGrp="1"/>
          </p:cNvSpPr>
          <p:nvPr>
            <p:ph type="body" sz="quarter" idx="13"/>
          </p:nvPr>
        </p:nvSpPr>
        <p:spPr/>
        <p:txBody>
          <a:bodyPr/>
          <a:lstStyle/>
          <a:p>
            <a:endParaRPr lang="ja-JP" altLang="en-US"/>
          </a:p>
        </p:txBody>
      </p:sp>
      <p:graphicFrame>
        <p:nvGraphicFramePr>
          <p:cNvPr id="13" name="表 29">
            <a:extLst>
              <a:ext uri="{FF2B5EF4-FFF2-40B4-BE49-F238E27FC236}">
                <a16:creationId xmlns:a16="http://schemas.microsoft.com/office/drawing/2014/main" id="{E078A6F5-4C91-55E4-7024-9550E5E137E1}"/>
              </a:ext>
            </a:extLst>
          </p:cNvPr>
          <p:cNvGraphicFramePr>
            <a:graphicFrameLocks noGrp="1"/>
          </p:cNvGraphicFramePr>
          <p:nvPr>
            <p:ph idx="14"/>
            <p:extLst>
              <p:ext uri="{D42A27DB-BD31-4B8C-83A1-F6EECF244321}">
                <p14:modId xmlns:p14="http://schemas.microsoft.com/office/powerpoint/2010/main" val="3454788812"/>
              </p:ext>
            </p:extLst>
          </p:nvPr>
        </p:nvGraphicFramePr>
        <p:xfrm>
          <a:off x="3203575" y="842963"/>
          <a:ext cx="5472113" cy="4131900"/>
        </p:xfrm>
        <a:graphic>
          <a:graphicData uri="http://schemas.openxmlformats.org/drawingml/2006/table">
            <a:tbl>
              <a:tblPr>
                <a:tableStyleId>{5C22544A-7EE6-4342-B048-85BDC9FD1C3A}</a:tableStyleId>
              </a:tblPr>
              <a:tblGrid>
                <a:gridCol w="5472113">
                  <a:extLst>
                    <a:ext uri="{9D8B030D-6E8A-4147-A177-3AD203B41FA5}">
                      <a16:colId xmlns:a16="http://schemas.microsoft.com/office/drawing/2014/main" val="1813353461"/>
                    </a:ext>
                  </a:extLst>
                </a:gridCol>
              </a:tblGrid>
              <a:tr h="360000">
                <a:tc>
                  <a:txBody>
                    <a:bodyPr/>
                    <a:lstStyle/>
                    <a:p>
                      <a:r>
                        <a:rPr kumimoji="1" lang="en-US" altLang="ja-JP" sz="1300" b="1" dirty="0">
                          <a:solidFill>
                            <a:schemeClr val="tx2"/>
                          </a:solidFill>
                          <a:latin typeface="Consolas" panose="020B0609020204030204" pitchFamily="49" charset="0"/>
                        </a:rPr>
                        <a:t>examples/IRC/</a:t>
                      </a:r>
                      <a:r>
                        <a:rPr kumimoji="1" lang="en-US" altLang="ja-JP" sz="1300" b="1" dirty="0" err="1">
                          <a:solidFill>
                            <a:schemeClr val="tx2"/>
                          </a:solidFill>
                          <a:latin typeface="Consolas" panose="020B0609020204030204" pitchFamily="49" charset="0"/>
                        </a:rPr>
                        <a:t>isomerization.gjf</a:t>
                      </a:r>
                      <a:endParaRPr kumimoji="1" lang="en-US" altLang="ja-JP" sz="13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HF/6-31G(</a:t>
                      </a:r>
                      <a:r>
                        <a:rPr kumimoji="1" lang="en-US" altLang="ja-JP" sz="1050" dirty="0" err="1">
                          <a:solidFill>
                            <a:srgbClr val="D4D4D4"/>
                          </a:solidFill>
                          <a:latin typeface="Consolas" panose="020B0609020204030204" pitchFamily="49" charset="0"/>
                        </a:rPr>
                        <a:t>d,p</a:t>
                      </a:r>
                      <a:r>
                        <a:rPr kumimoji="1" lang="en-US" altLang="ja-JP" sz="1050" dirty="0">
                          <a:solidFill>
                            <a:srgbClr val="D4D4D4"/>
                          </a:solidFill>
                          <a:latin typeface="Consolas" panose="020B0609020204030204" pitchFamily="49" charset="0"/>
                        </a:rPr>
                        <a:t>) opt=Z-matrix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HCN optimization in 90-degree</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H</a:t>
                      </a:r>
                    </a:p>
                    <a:p>
                      <a:r>
                        <a:rPr kumimoji="1" lang="en-US" altLang="ja-JP" sz="1050" dirty="0">
                          <a:solidFill>
                            <a:srgbClr val="D4D4D4"/>
                          </a:solidFill>
                          <a:latin typeface="Consolas" panose="020B0609020204030204" pitchFamily="49" charset="0"/>
                        </a:rPr>
                        <a:t>C   1  B1</a:t>
                      </a:r>
                    </a:p>
                    <a:p>
                      <a:r>
                        <a:rPr kumimoji="1" lang="en-US" altLang="ja-JP" sz="1050" dirty="0">
                          <a:solidFill>
                            <a:srgbClr val="D4D4D4"/>
                          </a:solidFill>
                          <a:latin typeface="Consolas" panose="020B0609020204030204" pitchFamily="49" charset="0"/>
                        </a:rPr>
                        <a:t>N   2  B2  1  A1</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B1   1.0</a:t>
                      </a:r>
                    </a:p>
                    <a:p>
                      <a:r>
                        <a:rPr kumimoji="1" lang="en-US" altLang="ja-JP" sz="1050" dirty="0">
                          <a:solidFill>
                            <a:srgbClr val="D4D4D4"/>
                          </a:solidFill>
                          <a:latin typeface="Consolas" panose="020B0609020204030204" pitchFamily="49" charset="0"/>
                        </a:rPr>
                        <a:t>B2   1.0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A1  90.0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--Link1--</a:t>
                      </a:r>
                    </a:p>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a:t>
                      </a:r>
                      <a:r>
                        <a:rPr kumimoji="1" lang="en-US" altLang="ja-JP" sz="1050" dirty="0" err="1">
                          <a:solidFill>
                            <a:srgbClr val="D4D4D4"/>
                          </a:solidFill>
                          <a:latin typeface="Consolas" panose="020B0609020204030204" pitchFamily="49" charset="0"/>
                        </a:rPr>
                        <a:t>ChkBasis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Geom</a:t>
                      </a:r>
                      <a:r>
                        <a:rPr kumimoji="1" lang="en-US" altLang="ja-JP" sz="1050" dirty="0">
                          <a:solidFill>
                            <a:srgbClr val="D4D4D4"/>
                          </a:solidFill>
                          <a:latin typeface="Consolas" panose="020B0609020204030204" pitchFamily="49" charset="0"/>
                        </a:rPr>
                        <a:t>=Check Guess=Read opt=(</a:t>
                      </a:r>
                      <a:r>
                        <a:rPr kumimoji="1" lang="en-US" altLang="ja-JP" sz="1050" dirty="0" err="1">
                          <a:solidFill>
                            <a:srgbClr val="D4D4D4"/>
                          </a:solidFill>
                          <a:latin typeface="Consolas" panose="020B0609020204030204" pitchFamily="49" charset="0"/>
                        </a:rPr>
                        <a:t>CalcAll,TS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TS</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3" name="タイトル 2">
            <a:extLst>
              <a:ext uri="{FF2B5EF4-FFF2-40B4-BE49-F238E27FC236}">
                <a16:creationId xmlns:a16="http://schemas.microsoft.com/office/drawing/2014/main" id="{B48E1BBC-1671-979C-9690-F2BBE588AA3B}"/>
              </a:ext>
            </a:extLst>
          </p:cNvPr>
          <p:cNvSpPr>
            <a:spLocks noGrp="1"/>
          </p:cNvSpPr>
          <p:nvPr>
            <p:ph type="title"/>
          </p:nvPr>
        </p:nvSpPr>
        <p:spPr/>
        <p:txBody>
          <a:bodyPr/>
          <a:lstStyle/>
          <a:p>
            <a:r>
              <a:rPr lang="ja-JP" altLang="en-US" dirty="0"/>
              <a:t>演習：</a:t>
            </a:r>
            <a:r>
              <a:rPr kumimoji="1" lang="ja-JP" altLang="en-US" dirty="0"/>
              <a:t>遷移状態の探索</a:t>
            </a:r>
          </a:p>
        </p:txBody>
      </p:sp>
      <p:sp>
        <p:nvSpPr>
          <p:cNvPr id="6" name="スライド番号プレースホルダー 5">
            <a:extLst>
              <a:ext uri="{FF2B5EF4-FFF2-40B4-BE49-F238E27FC236}">
                <a16:creationId xmlns:a16="http://schemas.microsoft.com/office/drawing/2014/main" id="{52352480-F777-6C19-FA72-A220E442272D}"/>
              </a:ext>
            </a:extLst>
          </p:cNvPr>
          <p:cNvSpPr>
            <a:spLocks noGrp="1"/>
          </p:cNvSpPr>
          <p:nvPr>
            <p:ph type="sldNum" sz="quarter" idx="15"/>
          </p:nvPr>
        </p:nvSpPr>
        <p:spPr/>
        <p:txBody>
          <a:bodyPr/>
          <a:lstStyle/>
          <a:p>
            <a:fld id="{44CC7441-4F6D-4D99-AEAC-28C0433C7008}" type="slidenum">
              <a:rPr kumimoji="1" lang="ja-JP" altLang="en-US" smtClean="0"/>
              <a:pPr/>
              <a:t>104</a:t>
            </a:fld>
            <a:endParaRPr kumimoji="1" lang="ja-JP" altLang="en-US" dirty="0"/>
          </a:p>
        </p:txBody>
      </p:sp>
      <p:pic>
        <p:nvPicPr>
          <p:cNvPr id="17" name="コンテンツ プレースホルダー 13">
            <a:extLst>
              <a:ext uri="{FF2B5EF4-FFF2-40B4-BE49-F238E27FC236}">
                <a16:creationId xmlns:a16="http://schemas.microsoft.com/office/drawing/2014/main" id="{632F8EC9-8024-BEB7-7224-099C99CBDEED}"/>
              </a:ext>
            </a:extLst>
          </p:cNvPr>
          <p:cNvPicPr>
            <a:picLocks noChangeAspect="1"/>
          </p:cNvPicPr>
          <p:nvPr/>
        </p:nvPicPr>
        <p:blipFill rotWithShape="1">
          <a:blip r:embed="rId2">
            <a:clrChange>
              <a:clrFrom>
                <a:srgbClr val="8080CC"/>
              </a:clrFrom>
              <a:clrTo>
                <a:srgbClr val="8080CC">
                  <a:alpha val="0"/>
                </a:srgbClr>
              </a:clrTo>
            </a:clrChange>
          </a:blip>
          <a:srcRect l="15842" t="3960" r="23937" b="20079"/>
          <a:stretch/>
        </p:blipFill>
        <p:spPr>
          <a:xfrm>
            <a:off x="467041" y="2589673"/>
            <a:ext cx="2736000" cy="2078928"/>
          </a:xfrm>
          <a:prstGeom prst="rect">
            <a:avLst/>
          </a:prstGeom>
          <a:noFill/>
          <a:ln>
            <a:noFill/>
          </a:ln>
        </p:spPr>
      </p:pic>
      <p:sp>
        <p:nvSpPr>
          <p:cNvPr id="22" name="テキスト ボックス 21">
            <a:extLst>
              <a:ext uri="{FF2B5EF4-FFF2-40B4-BE49-F238E27FC236}">
                <a16:creationId xmlns:a16="http://schemas.microsoft.com/office/drawing/2014/main" id="{697825D2-1AA1-553F-6420-1622BF6BCD36}"/>
              </a:ext>
            </a:extLst>
          </p:cNvPr>
          <p:cNvSpPr txBox="1"/>
          <p:nvPr/>
        </p:nvSpPr>
        <p:spPr>
          <a:xfrm>
            <a:off x="1057072" y="2780122"/>
            <a:ext cx="697100" cy="292388"/>
          </a:xfrm>
          <a:prstGeom prst="rect">
            <a:avLst/>
          </a:prstGeom>
          <a:noFill/>
        </p:spPr>
        <p:txBody>
          <a:bodyPr wrap="square">
            <a:spAutoFit/>
          </a:bodyPr>
          <a:lstStyle/>
          <a:p>
            <a:r>
              <a:rPr lang="en-US" altLang="ja-JP" sz="1300" b="1" dirty="0">
                <a:solidFill>
                  <a:schemeClr val="accent4"/>
                </a:solidFill>
              </a:rPr>
              <a:t>51.3°</a:t>
            </a:r>
            <a:endParaRPr lang="ja-JP" altLang="en-US" sz="1300" b="1" dirty="0">
              <a:solidFill>
                <a:schemeClr val="accent4"/>
              </a:solidFill>
            </a:endParaRPr>
          </a:p>
        </p:txBody>
      </p:sp>
      <p:sp>
        <p:nvSpPr>
          <p:cNvPr id="30" name="二等辺三角形 29">
            <a:extLst>
              <a:ext uri="{FF2B5EF4-FFF2-40B4-BE49-F238E27FC236}">
                <a16:creationId xmlns:a16="http://schemas.microsoft.com/office/drawing/2014/main" id="{7A44EA7C-887B-D21E-97F6-56BAE1E6D397}"/>
              </a:ext>
            </a:extLst>
          </p:cNvPr>
          <p:cNvSpPr/>
          <p:nvPr/>
        </p:nvSpPr>
        <p:spPr>
          <a:xfrm>
            <a:off x="1335595" y="3021621"/>
            <a:ext cx="1080000" cy="1053341"/>
          </a:xfrm>
          <a:prstGeom prst="triangle">
            <a:avLst>
              <a:gd name="adj" fmla="val 16838"/>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3F686D-AEE8-18F0-0E31-D2CCEFFF28FB}"/>
              </a:ext>
            </a:extLst>
          </p:cNvPr>
          <p:cNvSpPr txBox="1"/>
          <p:nvPr/>
        </p:nvSpPr>
        <p:spPr>
          <a:xfrm>
            <a:off x="1379753" y="4221710"/>
            <a:ext cx="978714" cy="292388"/>
          </a:xfrm>
          <a:prstGeom prst="rect">
            <a:avLst/>
          </a:prstGeom>
          <a:noFill/>
        </p:spPr>
        <p:txBody>
          <a:bodyPr wrap="square">
            <a:spAutoFit/>
          </a:bodyPr>
          <a:lstStyle/>
          <a:p>
            <a:pPr algn="ctr"/>
            <a:r>
              <a:rPr lang="ja-JP" altLang="en-US" sz="1300" b="1" dirty="0">
                <a:solidFill>
                  <a:schemeClr val="accent4"/>
                </a:solidFill>
              </a:rPr>
              <a:t>1.1</a:t>
            </a:r>
            <a:r>
              <a:rPr lang="en-US" altLang="ja-JP" sz="1300" b="1" dirty="0">
                <a:solidFill>
                  <a:schemeClr val="accent4"/>
                </a:solidFill>
              </a:rPr>
              <a:t>7Å</a:t>
            </a:r>
            <a:endParaRPr lang="ja-JP" altLang="en-US" sz="1300" b="1" dirty="0">
              <a:solidFill>
                <a:schemeClr val="accent4"/>
              </a:solidFill>
            </a:endParaRPr>
          </a:p>
        </p:txBody>
      </p:sp>
      <p:sp>
        <p:nvSpPr>
          <p:cNvPr id="2" name="正方形/長方形 1">
            <a:extLst>
              <a:ext uri="{FF2B5EF4-FFF2-40B4-BE49-F238E27FC236}">
                <a16:creationId xmlns:a16="http://schemas.microsoft.com/office/drawing/2014/main" id="{C20EF866-9145-048D-8A93-25B6F754316C}"/>
              </a:ext>
            </a:extLst>
          </p:cNvPr>
          <p:cNvSpPr/>
          <p:nvPr/>
        </p:nvSpPr>
        <p:spPr>
          <a:xfrm>
            <a:off x="467467" y="2627148"/>
            <a:ext cx="2735574" cy="204145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76807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CF34-EA3F-57D6-D0B1-6928B14D2136}"/>
            </a:ext>
          </a:extLst>
        </p:cNvPr>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40CC1A70-7B5A-00BA-4A6C-15AA9F5C8FFA}"/>
              </a:ext>
            </a:extLst>
          </p:cNvPr>
          <p:cNvSpPr>
            <a:spLocks noGrp="1"/>
          </p:cNvSpPr>
          <p:nvPr>
            <p:ph type="body" sz="quarter" idx="13"/>
          </p:nvPr>
        </p:nvSpPr>
        <p:spPr/>
        <p:txBody>
          <a:bodyPr/>
          <a:lstStyle/>
          <a:p>
            <a:r>
              <a:rPr lang="ja-JP" altLang="en-US" dirty="0"/>
              <a:t>右図には</a:t>
            </a:r>
            <a:r>
              <a:rPr lang="en-US" altLang="ja-JP" dirty="0"/>
              <a:t>IRC</a:t>
            </a:r>
            <a:r>
              <a:rPr lang="ja-JP" altLang="en-US" dirty="0"/>
              <a:t>計算の例である</a:t>
            </a:r>
            <a:r>
              <a:rPr lang="en-US" altLang="ja-JP" dirty="0"/>
              <a:t>.</a:t>
            </a:r>
            <a:r>
              <a:rPr lang="ja-JP" altLang="en-US" dirty="0"/>
              <a:t> </a:t>
            </a:r>
            <a:r>
              <a:rPr lang="en-US" altLang="ja-JP" dirty="0"/>
              <a:t>examples/IRC/</a:t>
            </a:r>
            <a:r>
              <a:rPr lang="en-US" altLang="ja-JP" dirty="0" err="1"/>
              <a:t>isomerization.gjf</a:t>
            </a:r>
            <a:r>
              <a:rPr lang="ja-JP" altLang="en-US" dirty="0"/>
              <a:t>には先ほどの</a:t>
            </a:r>
            <a:r>
              <a:rPr lang="en-US" altLang="ja-JP" dirty="0"/>
              <a:t>TS</a:t>
            </a:r>
            <a:r>
              <a:rPr lang="ja-JP" altLang="en-US" dirty="0"/>
              <a:t>の探索とこの</a:t>
            </a:r>
            <a:r>
              <a:rPr lang="en-US" altLang="ja-JP" dirty="0"/>
              <a:t>IRC</a:t>
            </a:r>
            <a:r>
              <a:rPr lang="ja-JP" altLang="en-US" dirty="0"/>
              <a:t>計算が</a:t>
            </a:r>
            <a:r>
              <a:rPr lang="en-US" altLang="ja-JP" dirty="0"/>
              <a:t>1</a:t>
            </a:r>
            <a:r>
              <a:rPr lang="ja-JP" altLang="en-US" dirty="0"/>
              <a:t>つのファイルにまとめられている</a:t>
            </a:r>
            <a:r>
              <a:rPr lang="en-US" altLang="ja-JP" dirty="0"/>
              <a:t>.</a:t>
            </a:r>
          </a:p>
        </p:txBody>
      </p:sp>
      <p:sp>
        <p:nvSpPr>
          <p:cNvPr id="10" name="タイトル 9">
            <a:extLst>
              <a:ext uri="{FF2B5EF4-FFF2-40B4-BE49-F238E27FC236}">
                <a16:creationId xmlns:a16="http://schemas.microsoft.com/office/drawing/2014/main" id="{05AEDAB5-205A-F53B-4661-CB13D022950B}"/>
              </a:ext>
            </a:extLst>
          </p:cNvPr>
          <p:cNvSpPr>
            <a:spLocks noGrp="1"/>
          </p:cNvSpPr>
          <p:nvPr>
            <p:ph type="title"/>
          </p:nvPr>
        </p:nvSpPr>
        <p:spPr/>
        <p:txBody>
          <a:bodyPr/>
          <a:lstStyle/>
          <a:p>
            <a:r>
              <a:rPr lang="en-US" altLang="ja-JP"/>
              <a:t>IRC</a:t>
            </a:r>
            <a:r>
              <a:rPr lang="ja-JP" altLang="en-US"/>
              <a:t>計算</a:t>
            </a:r>
            <a:endParaRPr lang="ja-JP" altLang="en-US" dirty="0"/>
          </a:p>
        </p:txBody>
      </p:sp>
      <p:sp>
        <p:nvSpPr>
          <p:cNvPr id="4" name="スライド番号プレースホルダー 3">
            <a:extLst>
              <a:ext uri="{FF2B5EF4-FFF2-40B4-BE49-F238E27FC236}">
                <a16:creationId xmlns:a16="http://schemas.microsoft.com/office/drawing/2014/main" id="{3821BC48-FA50-612B-9048-6FF118F9086B}"/>
              </a:ext>
            </a:extLst>
          </p:cNvPr>
          <p:cNvSpPr>
            <a:spLocks noGrp="1"/>
          </p:cNvSpPr>
          <p:nvPr>
            <p:ph type="sldNum" sz="quarter" idx="15"/>
          </p:nvPr>
        </p:nvSpPr>
        <p:spPr/>
        <p:txBody>
          <a:bodyPr/>
          <a:lstStyle/>
          <a:p>
            <a:fld id="{44CC7441-4F6D-4D99-AEAC-28C0433C7008}" type="slidenum">
              <a:rPr lang="ja-JP" altLang="en-US" smtClean="0"/>
              <a:pPr/>
              <a:t>105</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300075BA-11AF-C893-1932-51AFA7E38140}"/>
              </a:ext>
            </a:extLst>
          </p:cNvPr>
          <p:cNvPicPr>
            <a:picLocks noChangeAspect="1"/>
          </p:cNvPicPr>
          <p:nvPr/>
        </p:nvPicPr>
        <p:blipFill>
          <a:blip r:embed="rId2"/>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46E87F20-9452-D55A-A66A-41960527DD03}"/>
              </a:ext>
            </a:extLst>
          </p:cNvPr>
          <p:cNvPicPr>
            <a:picLocks noChangeAspect="1"/>
          </p:cNvPicPr>
          <p:nvPr/>
        </p:nvPicPr>
        <p:blipFill>
          <a:blip r:embed="rId3">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15048C37-E6EF-6ABA-1DB7-1E885B9D9D87}"/>
              </a:ext>
            </a:extLst>
          </p:cNvPr>
          <p:cNvPicPr>
            <a:picLocks noChangeAspect="1"/>
          </p:cNvPicPr>
          <p:nvPr/>
        </p:nvPicPr>
        <p:blipFill>
          <a:blip r:embed="rId4">
            <a:clrChange>
              <a:clrFrom>
                <a:srgbClr val="8080CC"/>
              </a:clrFrom>
              <a:clrTo>
                <a:srgbClr val="8080CC">
                  <a:alpha val="0"/>
                </a:srgbClr>
              </a:clrTo>
            </a:clrChange>
          </a:blip>
          <a:stretch>
            <a:fillRect/>
          </a:stretch>
        </p:blipFill>
        <p:spPr>
          <a:xfrm>
            <a:off x="7183712" y="1915857"/>
            <a:ext cx="1800000" cy="1001205"/>
          </a:xfrm>
          <a:prstGeom prst="rect">
            <a:avLst/>
          </a:prstGeom>
        </p:spPr>
      </p:pic>
      <p:pic>
        <p:nvPicPr>
          <p:cNvPr id="34" name="図 33" descr="グラフ&#10;&#10;中程度の精度で自動的に生成された説明">
            <a:extLst>
              <a:ext uri="{FF2B5EF4-FFF2-40B4-BE49-F238E27FC236}">
                <a16:creationId xmlns:a16="http://schemas.microsoft.com/office/drawing/2014/main" id="{DA637DEA-0C23-F174-2B0A-A99DA4905E0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5525311" y="342"/>
            <a:ext cx="1800000" cy="1001205"/>
          </a:xfrm>
          <a:prstGeom prst="rect">
            <a:avLst/>
          </a:prstGeom>
        </p:spPr>
      </p:pic>
      <p:sp>
        <p:nvSpPr>
          <p:cNvPr id="2" name="円弧 1">
            <a:extLst>
              <a:ext uri="{FF2B5EF4-FFF2-40B4-BE49-F238E27FC236}">
                <a16:creationId xmlns:a16="http://schemas.microsoft.com/office/drawing/2014/main" id="{CA4A2152-5AC2-BE9F-5616-51F9AF988064}"/>
              </a:ext>
            </a:extLst>
          </p:cNvPr>
          <p:cNvSpPr/>
          <p:nvPr/>
        </p:nvSpPr>
        <p:spPr>
          <a:xfrm rot="16200000">
            <a:off x="5982590" y="1255767"/>
            <a:ext cx="900000" cy="900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23" name="表 9">
            <a:extLst>
              <a:ext uri="{FF2B5EF4-FFF2-40B4-BE49-F238E27FC236}">
                <a16:creationId xmlns:a16="http://schemas.microsoft.com/office/drawing/2014/main" id="{657F872C-F706-5851-4777-F81CBA88879B}"/>
              </a:ext>
            </a:extLst>
          </p:cNvPr>
          <p:cNvGraphicFramePr>
            <a:graphicFrameLocks noGrp="1"/>
          </p:cNvGraphicFramePr>
          <p:nvPr>
            <p:ph idx="1"/>
            <p:extLst>
              <p:ext uri="{D42A27DB-BD31-4B8C-83A1-F6EECF244321}">
                <p14:modId xmlns:p14="http://schemas.microsoft.com/office/powerpoint/2010/main" val="3219855058"/>
              </p:ext>
            </p:extLst>
          </p:nvPr>
        </p:nvGraphicFramePr>
        <p:xfrm>
          <a:off x="468313" y="842963"/>
          <a:ext cx="2736000" cy="3698446"/>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1656000">
                <a:tc>
                  <a:txBody>
                    <a:bodyPr/>
                    <a:lstStyle/>
                    <a:p>
                      <a:pPr>
                        <a:lnSpc>
                          <a:spcPct val="120000"/>
                        </a:lnSpc>
                        <a:spcBef>
                          <a:spcPts val="0"/>
                        </a:spcBef>
                        <a:spcAft>
                          <a:spcPts val="600"/>
                        </a:spcAft>
                      </a:pPr>
                      <a:r>
                        <a:rPr lang="ja-JP" altLang="en-US" sz="1300" dirty="0"/>
                        <a:t>ひとたび遷移状態が得られれば</a:t>
                      </a:r>
                      <a:r>
                        <a:rPr lang="en-US" altLang="ja-JP" sz="1300" dirty="0"/>
                        <a:t>,</a:t>
                      </a:r>
                      <a:br>
                        <a:rPr lang="en-US" altLang="ja-JP" sz="1300" dirty="0"/>
                      </a:br>
                      <a:r>
                        <a:rPr lang="ja-JP" altLang="en-US" sz="1300" dirty="0"/>
                        <a:t>それを出発点として</a:t>
                      </a:r>
                      <a:r>
                        <a:rPr lang="en-US" altLang="ja-JP" sz="1300" dirty="0"/>
                        <a:t>IRC</a:t>
                      </a:r>
                      <a:r>
                        <a:rPr lang="ja-JP" altLang="en-US" sz="1300" dirty="0"/>
                        <a:t>計算を行うことができる</a:t>
                      </a:r>
                      <a:r>
                        <a:rPr lang="en-US" altLang="ja-JP" sz="1300" dirty="0"/>
                        <a:t>. </a:t>
                      </a:r>
                      <a:r>
                        <a:rPr kumimoji="1" lang="ja-JP" altLang="en-US" sz="1300" dirty="0"/>
                        <a:t>先ほどの遷移状態を</a:t>
                      </a:r>
                      <a:br>
                        <a:rPr kumimoji="1" lang="en-US" altLang="ja-JP" sz="1300" dirty="0"/>
                      </a:br>
                      <a:r>
                        <a:rPr kumimoji="1" lang="ja-JP" altLang="en-US" sz="1300" dirty="0"/>
                        <a:t>出発点として</a:t>
                      </a:r>
                      <a:r>
                        <a:rPr lang="en-US" altLang="ja-JP" sz="1300" dirty="0"/>
                        <a:t>IRC</a:t>
                      </a:r>
                      <a:r>
                        <a:rPr lang="ja-JP" altLang="en-US" sz="1300" dirty="0"/>
                        <a:t>計算を行い</a:t>
                      </a:r>
                      <a:r>
                        <a:rPr lang="en-US" altLang="ja-JP" sz="1300" dirty="0"/>
                        <a:t>, </a:t>
                      </a:r>
                      <a:r>
                        <a:rPr lang="ja-JP" altLang="en-US" sz="1300" dirty="0"/>
                        <a:t>右図</a:t>
                      </a:r>
                      <a:br>
                        <a:rPr lang="en-US" altLang="ja-JP" sz="1300" dirty="0"/>
                      </a:br>
                      <a:r>
                        <a:rPr lang="ja-JP" altLang="en-US" sz="1300" dirty="0"/>
                        <a:t>を描写しよう</a:t>
                      </a:r>
                      <a:r>
                        <a:rPr lang="en-US" altLang="ja-JP" sz="1300" dirty="0"/>
                        <a:t>.</a:t>
                      </a:r>
                      <a:r>
                        <a:rPr lang="ja-JP" altLang="en-US" sz="1300" dirty="0"/>
                        <a:t> </a:t>
                      </a:r>
                      <a:r>
                        <a:rPr lang="en-US" altLang="ja-JP" sz="1300" dirty="0"/>
                        <a:t>TS</a:t>
                      </a:r>
                      <a:r>
                        <a:rPr lang="ja-JP" altLang="en-US" sz="1300" dirty="0"/>
                        <a:t>に構造最適化した結果の</a:t>
                      </a:r>
                      <a:r>
                        <a:rPr lang="en-US" altLang="ja-JP" sz="1300" dirty="0" err="1"/>
                        <a:t>chk</a:t>
                      </a:r>
                      <a:r>
                        <a:rPr lang="ja-JP" altLang="en-US" sz="1300" dirty="0"/>
                        <a:t>ファイルを読み込んで</a:t>
                      </a:r>
                      <a:r>
                        <a:rPr lang="en-US" altLang="ja-JP" sz="1300" dirty="0"/>
                        <a:t>IRC</a:t>
                      </a:r>
                      <a:r>
                        <a:rPr lang="ja-JP" altLang="en-US" sz="1300" dirty="0"/>
                        <a:t>計算を行えばよい</a:t>
                      </a:r>
                      <a:r>
                        <a:rPr lang="en-US" altLang="ja-JP" sz="1300" dirty="0"/>
                        <a:t>.</a:t>
                      </a:r>
                    </a:p>
                    <a:p>
                      <a:pPr>
                        <a:lnSpc>
                          <a:spcPct val="120000"/>
                        </a:lnSpc>
                        <a:spcBef>
                          <a:spcPts val="0"/>
                        </a:spcBef>
                        <a:spcAft>
                          <a:spcPts val="600"/>
                        </a:spcAft>
                      </a:pPr>
                      <a:r>
                        <a:rPr lang="en-US" altLang="ja-JP" sz="1300" dirty="0"/>
                        <a:t>examples/IRC/</a:t>
                      </a:r>
                      <a:r>
                        <a:rPr lang="en-US" altLang="ja-JP" sz="1300" dirty="0" err="1"/>
                        <a:t>isomerization.gjf</a:t>
                      </a:r>
                      <a:r>
                        <a:rPr lang="ja-JP" altLang="en-US" sz="1300" dirty="0"/>
                        <a:t>の</a:t>
                      </a:r>
                      <a:br>
                        <a:rPr lang="en-US" altLang="ja-JP" sz="1300" dirty="0"/>
                      </a:br>
                      <a:r>
                        <a:rPr lang="en-US" altLang="ja-JP" sz="1300" dirty="0"/>
                        <a:t>3</a:t>
                      </a:r>
                      <a:r>
                        <a:rPr lang="ja-JP" altLang="en-US" sz="1300" dirty="0"/>
                        <a:t>つ目のジョブを参照せよ：</a:t>
                      </a:r>
                      <a:endParaRPr lang="en-US" altLang="ja-JP" sz="1300" dirty="0"/>
                    </a:p>
                  </a:txBody>
                  <a:tcPr marL="0" marR="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1404000">
                <a:tc>
                  <a:txBody>
                    <a:bodyPr/>
                    <a:lstStyle/>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%chk=isomerization.chk</a:t>
                      </a:r>
                    </a:p>
                    <a:p>
                      <a:r>
                        <a:rPr kumimoji="1" lang="pl-PL" altLang="ja-JP" sz="900" dirty="0">
                          <a:solidFill>
                            <a:srgbClr val="D4D4D4"/>
                          </a:solidFill>
                          <a:latin typeface="Consolas" panose="020B0609020204030204" pitchFamily="49" charset="0"/>
                        </a:rPr>
                        <a:t># HF/ChkBasis Geom=Check Guess=Read IRC=(CalcAll,maxpoints=60,StepSize=20)</a:t>
                      </a:r>
                    </a:p>
                    <a:p>
                      <a:endParaRPr kumimoji="1" lang="pl-PL" altLang="ja-JP" sz="900" dirty="0">
                        <a:solidFill>
                          <a:srgbClr val="D4D4D4"/>
                        </a:solidFill>
                        <a:latin typeface="Consolas" panose="020B0609020204030204" pitchFamily="49" charset="0"/>
                      </a:endParaRPr>
                    </a:p>
                    <a:p>
                      <a:r>
                        <a:rPr kumimoji="1" lang="en-US" altLang="ja-JP" sz="900" dirty="0">
                          <a:solidFill>
                            <a:srgbClr val="D4D4D4"/>
                          </a:solidFill>
                          <a:latin typeface="Consolas" panose="020B0609020204030204" pitchFamily="49" charset="0"/>
                        </a:rPr>
                        <a:t>IRC</a:t>
                      </a:r>
                      <a:endParaRPr kumimoji="1" lang="pl-PL" altLang="ja-JP" sz="900" dirty="0">
                        <a:solidFill>
                          <a:srgbClr val="D4D4D4"/>
                        </a:solidFill>
                        <a:latin typeface="Consolas" panose="020B0609020204030204" pitchFamily="49" charset="0"/>
                      </a:endParaRP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l-PL" altLang="ja-JP" sz="9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24" name="テキスト ボックス 23">
            <a:extLst>
              <a:ext uri="{FF2B5EF4-FFF2-40B4-BE49-F238E27FC236}">
                <a16:creationId xmlns:a16="http://schemas.microsoft.com/office/drawing/2014/main" id="{9CD7F27B-A9F6-187E-508E-0DD16C467B6C}"/>
              </a:ext>
            </a:extLst>
          </p:cNvPr>
          <p:cNvSpPr txBox="1"/>
          <p:nvPr/>
        </p:nvSpPr>
        <p:spPr>
          <a:xfrm>
            <a:off x="3242485" y="4382966"/>
            <a:ext cx="5472113" cy="292388"/>
          </a:xfrm>
          <a:prstGeom prst="rect">
            <a:avLst/>
          </a:prstGeom>
          <a:noFill/>
        </p:spPr>
        <p:txBody>
          <a:bodyPr wrap="square">
            <a:spAutoFit/>
          </a:bodyPr>
          <a:lstStyle/>
          <a:p>
            <a:pPr algn="ctr"/>
            <a:r>
              <a:rPr kumimoji="1" lang="ja-JP" altLang="en-US" sz="1300" b="1" dirty="0">
                <a:solidFill>
                  <a:schemeClr val="accent4"/>
                </a:solidFill>
              </a:rPr>
              <a:t>遷移状態を出発点として反応経路を調べることができる</a:t>
            </a:r>
            <a:r>
              <a:rPr kumimoji="1" lang="en-US" altLang="ja-JP" sz="1300" b="1" dirty="0">
                <a:solidFill>
                  <a:schemeClr val="accent4"/>
                </a:solidFill>
              </a:rPr>
              <a:t>. </a:t>
            </a:r>
          </a:p>
        </p:txBody>
      </p:sp>
    </p:spTree>
    <p:extLst>
      <p:ext uri="{BB962C8B-B14F-4D97-AF65-F5344CB8AC3E}">
        <p14:creationId xmlns:p14="http://schemas.microsoft.com/office/powerpoint/2010/main" val="1252442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011A-900A-C919-3341-AAE729EDE1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D4671086-F761-1B15-1533-163817FBC13F}"/>
                  </a:ext>
                </a:extLst>
              </p:cNvPr>
              <p:cNvSpPr>
                <a:spLocks noGrp="1"/>
              </p:cNvSpPr>
              <p:nvPr>
                <p:ph idx="1"/>
              </p:nvPr>
            </p:nvSpPr>
            <p:spPr>
              <a:xfrm>
                <a:off x="468000" y="843750"/>
                <a:ext cx="2736000" cy="1535214"/>
              </a:xfrm>
            </p:spPr>
            <p:txBody>
              <a:bodyPr/>
              <a:lstStyle/>
              <a:p>
                <a:r>
                  <a:rPr kumimoji="1" lang="ja-JP" altLang="en-US" dirty="0"/>
                  <a:t>さて</a:t>
                </a:r>
                <a:r>
                  <a:rPr kumimoji="1" lang="en-US" altLang="ja-JP" dirty="0"/>
                  <a:t>, IRC</a:t>
                </a:r>
                <a:r>
                  <a:rPr kumimoji="1" lang="ja-JP" altLang="en-US" dirty="0"/>
                  <a:t>計算によって遷移状態から</a:t>
                </a:r>
                <a:r>
                  <a:rPr kumimoji="1" lang="en-US" altLang="ja-JP" dirty="0"/>
                  <a:t>2</a:t>
                </a:r>
                <a:r>
                  <a:rPr kumimoji="1" lang="ja-JP" altLang="en-US" dirty="0"/>
                  <a:t>つの構造が見つかった</a:t>
                </a:r>
                <a:r>
                  <a:rPr kumimoji="1" lang="en-US" altLang="ja-JP" dirty="0"/>
                  <a:t>. </a:t>
                </a:r>
                <a:r>
                  <a:rPr kumimoji="1" lang="ja-JP" altLang="en-US" dirty="0"/>
                  <a:t>これら</a:t>
                </a:r>
                <a:r>
                  <a:rPr kumimoji="1" lang="en-US" altLang="ja-JP" dirty="0"/>
                  <a:t>HCN</a:t>
                </a:r>
                <a:r>
                  <a:rPr kumimoji="1" lang="ja-JP" altLang="en-US" dirty="0"/>
                  <a:t>と</a:t>
                </a:r>
                <a:r>
                  <a:rPr kumimoji="1" lang="en-US" altLang="ja-JP" dirty="0"/>
                  <a:t>HNC, </a:t>
                </a:r>
                <a:r>
                  <a:rPr kumimoji="1" lang="ja-JP" altLang="en-US" dirty="0"/>
                  <a:t>そして</a:t>
                </a:r>
                <a:r>
                  <a:rPr lang="ja-JP" altLang="en-US" dirty="0"/>
                  <a:t>遷移状態での</a:t>
                </a:r>
                <a:r>
                  <a:rPr lang="en-US" altLang="ja-JP" dirty="0" err="1"/>
                  <a:t>Opt</a:t>
                </a:r>
                <a:r>
                  <a:rPr lang="en-US" altLang="ja-JP" dirty="0"/>
                  <a:t> + Freq</a:t>
                </a:r>
                <a:r>
                  <a:rPr lang="ja-JP" altLang="en-US" dirty="0"/>
                  <a:t>計算から</a:t>
                </a:r>
                <a:r>
                  <a:rPr kumimoji="1" lang="en-US" altLang="ja-JP" dirty="0"/>
                  <a:t>HCN</a:t>
                </a:r>
                <a:r>
                  <a:rPr lang="ja-JP" altLang="en-US" dirty="0"/>
                  <a:t> </a:t>
                </a:r>
                <a:r>
                  <a:rPr kumimoji="1" lang="ja-JP" altLang="en-US" dirty="0"/>
                  <a:t>→ </a:t>
                </a:r>
                <a:r>
                  <a:rPr lang="en-US" altLang="ja-JP" dirty="0"/>
                  <a:t>HNC</a:t>
                </a:r>
                <a:r>
                  <a:rPr lang="ja-JP" altLang="en-US" dirty="0"/>
                  <a:t>の</a:t>
                </a:r>
                <a:r>
                  <a:rPr kumimoji="1" lang="ja-JP" altLang="en-US" dirty="0"/>
                  <a:t>標準生成エンタルピー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b="0" i="1" dirty="0" smtClean="0">
                            <a:latin typeface="Cambria Math" panose="02040503050406030204" pitchFamily="18" charset="0"/>
                            <a:ea typeface="Cambria Math" panose="02040503050406030204" pitchFamily="18" charset="0"/>
                          </a:rPr>
                          <m:t>∘</m:t>
                        </m:r>
                      </m:sup>
                    </m:sSup>
                  </m:oMath>
                </a14:m>
                <a:r>
                  <a:rPr kumimoji="1" lang="ja-JP" altLang="en-US" dirty="0"/>
                  <a:t>と</a:t>
                </a:r>
                <a:br>
                  <a:rPr kumimoji="1" lang="en-US" altLang="ja-JP" dirty="0"/>
                </a:br>
                <a:r>
                  <a:rPr kumimoji="1" lang="ja-JP" altLang="en-US" dirty="0"/>
                  <a:t>活性化</a:t>
                </a:r>
                <a:r>
                  <a:rPr lang="ja-JP" altLang="en-US" dirty="0"/>
                  <a:t>エネルギー</a:t>
                </a:r>
                <a14:m>
                  <m:oMath xmlns:m="http://schemas.openxmlformats.org/officeDocument/2006/math">
                    <m:sSub>
                      <m:sSubPr>
                        <m:ctrlPr>
                          <a:rPr lang="en-US" altLang="ja-JP" b="0" i="1" dirty="0" smtClean="0">
                            <a:latin typeface="Cambria Math" panose="02040503050406030204" pitchFamily="18" charset="0"/>
                            <a:ea typeface="Cambria Math" panose="02040503050406030204" pitchFamily="18" charset="0"/>
                          </a:rPr>
                        </m:ctrlPr>
                      </m:sSubPr>
                      <m:e>
                        <m:r>
                          <a:rPr lang="en-US" altLang="ja-JP" b="0" i="1" dirty="0" smtClean="0">
                            <a:latin typeface="Cambria Math" panose="02040503050406030204" pitchFamily="18" charset="0"/>
                            <a:ea typeface="Cambria Math" panose="02040503050406030204" pitchFamily="18" charset="0"/>
                          </a:rPr>
                          <m:t>𝐸</m:t>
                        </m:r>
                      </m:e>
                      <m:sub>
                        <m:r>
                          <a:rPr lang="en-US" altLang="ja-JP" b="0" i="1" dirty="0" smtClean="0">
                            <a:latin typeface="Cambria Math" panose="02040503050406030204" pitchFamily="18" charset="0"/>
                            <a:ea typeface="Cambria Math" panose="02040503050406030204" pitchFamily="18" charset="0"/>
                          </a:rPr>
                          <m:t>𝑎</m:t>
                        </m:r>
                      </m:sub>
                    </m:sSub>
                  </m:oMath>
                </a14:m>
                <a:r>
                  <a:rPr lang="ja-JP" altLang="en-US" dirty="0"/>
                  <a:t>を算出せよ</a:t>
                </a:r>
                <a:r>
                  <a:rPr lang="en-US" altLang="ja-JP" dirty="0"/>
                  <a:t>.</a:t>
                </a:r>
                <a:endParaRPr kumimoji="1" lang="en-US" altLang="ja-JP" dirty="0"/>
              </a:p>
            </p:txBody>
          </p:sp>
        </mc:Choice>
        <mc:Fallback xmlns="">
          <p:sp>
            <p:nvSpPr>
              <p:cNvPr id="4" name="コンテンツ プレースホルダー 3">
                <a:extLst>
                  <a:ext uri="{FF2B5EF4-FFF2-40B4-BE49-F238E27FC236}">
                    <a16:creationId xmlns:a16="http://schemas.microsoft.com/office/drawing/2014/main" id="{D4671086-F761-1B15-1533-163817FBC13F}"/>
                  </a:ext>
                </a:extLst>
              </p:cNvPr>
              <p:cNvSpPr>
                <a:spLocks noGrp="1" noRot="1" noChangeAspect="1" noMove="1" noResize="1" noEditPoints="1" noAdjustHandles="1" noChangeArrowheads="1" noChangeShapeType="1" noTextEdit="1"/>
              </p:cNvSpPr>
              <p:nvPr>
                <p:ph idx="1"/>
              </p:nvPr>
            </p:nvSpPr>
            <p:spPr>
              <a:xfrm>
                <a:off x="468000" y="843750"/>
                <a:ext cx="2736000" cy="1535214"/>
              </a:xfrm>
              <a:blipFill>
                <a:blip r:embed="rId3"/>
                <a:stretch>
                  <a:fillRect b="-1984"/>
                </a:stretch>
              </a:blipFill>
            </p:spPr>
            <p:txBody>
              <a:bodyPr/>
              <a:lstStyle/>
              <a:p>
                <a:r>
                  <a:rPr lang="ja-JP" altLang="en-US">
                    <a:noFill/>
                  </a:rPr>
                  <a:t> </a:t>
                </a:r>
              </a:p>
            </p:txBody>
          </p:sp>
        </mc:Fallback>
      </mc:AlternateContent>
      <p:sp>
        <p:nvSpPr>
          <p:cNvPr id="7" name="テキスト プレースホルダー 6">
            <a:extLst>
              <a:ext uri="{FF2B5EF4-FFF2-40B4-BE49-F238E27FC236}">
                <a16:creationId xmlns:a16="http://schemas.microsoft.com/office/drawing/2014/main" id="{314ED58D-3360-E088-6DDB-57A692CA9C02}"/>
              </a:ext>
            </a:extLst>
          </p:cNvPr>
          <p:cNvSpPr>
            <a:spLocks noGrp="1"/>
          </p:cNvSpPr>
          <p:nvPr>
            <p:ph type="body" sz="quarter" idx="13"/>
          </p:nvPr>
        </p:nvSpPr>
        <p:spPr/>
        <p:txBody>
          <a:bodyPr/>
          <a:lstStyle/>
          <a:p>
            <a:r>
              <a:rPr lang="en-US" altLang="ja-JP" dirty="0"/>
              <a:t>IRC</a:t>
            </a:r>
            <a:r>
              <a:rPr lang="ja-JP" altLang="en-US" dirty="0"/>
              <a:t>計算は正確な平衡構造（直線型）には到達しないので</a:t>
            </a:r>
            <a:r>
              <a:rPr lang="en-US" altLang="ja-JP" dirty="0"/>
              <a:t>, </a:t>
            </a:r>
            <a:r>
              <a:rPr lang="ja-JP" altLang="en-US" dirty="0"/>
              <a:t>それぞれ最適化している</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p.104 C10</a:t>
            </a:r>
            <a:r>
              <a:rPr lang="ja-JP" altLang="en-US" dirty="0"/>
              <a:t>に</a:t>
            </a:r>
            <a:r>
              <a:rPr lang="en-US" altLang="ja-JP" dirty="0"/>
              <a:t>HCO</a:t>
            </a:r>
            <a:r>
              <a:rPr lang="ja-JP" altLang="en-US" dirty="0"/>
              <a:t>⁺→</a:t>
            </a:r>
            <a:r>
              <a:rPr lang="en-US" altLang="ja-JP" dirty="0"/>
              <a:t>COH</a:t>
            </a:r>
            <a:r>
              <a:rPr lang="ja-JP" altLang="en-US" dirty="0"/>
              <a:t>⁺の例がある</a:t>
            </a:r>
            <a:r>
              <a:rPr lang="en-US" altLang="ja-JP" dirty="0"/>
              <a:t>.</a:t>
            </a:r>
          </a:p>
          <a:p>
            <a:r>
              <a:rPr lang="en-US" altLang="ja-JP" dirty="0"/>
              <a:t>D. Talbi, Y. Ellinger, Chemical Physics Letters 263, 385 (1996) https://doi.org/10.1016/s0009-2614(96)01253-5 </a:t>
            </a:r>
            <a:r>
              <a:rPr lang="ja-JP" altLang="en-US" dirty="0"/>
              <a:t>も併せて参照されたい</a:t>
            </a:r>
            <a:r>
              <a:rPr lang="en-US" altLang="ja-JP" dirty="0"/>
              <a:t>.</a:t>
            </a:r>
          </a:p>
        </p:txBody>
      </p:sp>
      <p:sp>
        <p:nvSpPr>
          <p:cNvPr id="3" name="タイトル 2">
            <a:extLst>
              <a:ext uri="{FF2B5EF4-FFF2-40B4-BE49-F238E27FC236}">
                <a16:creationId xmlns:a16="http://schemas.microsoft.com/office/drawing/2014/main" id="{60485CC0-379E-ECA4-4B96-5379EB85A182}"/>
              </a:ext>
            </a:extLst>
          </p:cNvPr>
          <p:cNvSpPr>
            <a:spLocks noGrp="1"/>
          </p:cNvSpPr>
          <p:nvPr>
            <p:ph type="title"/>
          </p:nvPr>
        </p:nvSpPr>
        <p:spPr/>
        <p:txBody>
          <a:bodyPr/>
          <a:lstStyle/>
          <a:p>
            <a:r>
              <a:rPr kumimoji="1" lang="ja-JP" altLang="en-US" dirty="0"/>
              <a:t>演習：異性化反応</a:t>
            </a:r>
          </a:p>
        </p:txBody>
      </p:sp>
      <p:sp>
        <p:nvSpPr>
          <p:cNvPr id="6" name="スライド番号プレースホルダー 5">
            <a:extLst>
              <a:ext uri="{FF2B5EF4-FFF2-40B4-BE49-F238E27FC236}">
                <a16:creationId xmlns:a16="http://schemas.microsoft.com/office/drawing/2014/main" id="{78B31F86-B583-F7C6-732E-7FFAD54B4289}"/>
              </a:ext>
            </a:extLst>
          </p:cNvPr>
          <p:cNvSpPr>
            <a:spLocks noGrp="1"/>
          </p:cNvSpPr>
          <p:nvPr>
            <p:ph type="sldNum" sz="quarter" idx="15"/>
          </p:nvPr>
        </p:nvSpPr>
        <p:spPr/>
        <p:txBody>
          <a:bodyPr/>
          <a:lstStyle/>
          <a:p>
            <a:fld id="{44CC7441-4F6D-4D99-AEAC-28C0433C7008}" type="slidenum">
              <a:rPr kumimoji="1" lang="ja-JP" altLang="en-US" smtClean="0"/>
              <a:pPr/>
              <a:t>106</a:t>
            </a:fld>
            <a:endParaRPr kumimoji="1" lang="ja-JP" altLang="en-US" dirty="0"/>
          </a:p>
        </p:txBody>
      </p:sp>
      <p:pic>
        <p:nvPicPr>
          <p:cNvPr id="13" name="コンテンツ プレースホルダー 12" descr="グラフ, 折れ線グラフ&#10;&#10;自動的に生成された説明">
            <a:extLst>
              <a:ext uri="{FF2B5EF4-FFF2-40B4-BE49-F238E27FC236}">
                <a16:creationId xmlns:a16="http://schemas.microsoft.com/office/drawing/2014/main" id="{B615952A-D27A-0FE3-C9EB-B018937E84E5}"/>
              </a:ext>
            </a:extLst>
          </p:cNvPr>
          <p:cNvPicPr>
            <a:picLocks noGrp="1" noChangeAspect="1"/>
          </p:cNvPicPr>
          <p:nvPr>
            <p:ph idx="14"/>
          </p:nvPr>
        </p:nvPicPr>
        <p:blipFill>
          <a:blip r:embed="rId4"/>
          <a:stretch>
            <a:fillRect/>
          </a:stretch>
        </p:blipFill>
        <p:spPr>
          <a:xfrm>
            <a:off x="3203575" y="968627"/>
            <a:ext cx="5472113" cy="3206246"/>
          </a:xfrm>
        </p:spPr>
      </p:pic>
      <p:pic>
        <p:nvPicPr>
          <p:cNvPr id="15" name="図 14" descr="会社名 が含まれている画像&#10;&#10;自動的に生成された説明">
            <a:extLst>
              <a:ext uri="{FF2B5EF4-FFF2-40B4-BE49-F238E27FC236}">
                <a16:creationId xmlns:a16="http://schemas.microsoft.com/office/drawing/2014/main" id="{64B76780-B436-10EE-19EA-BDC5E6203C2B}"/>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BF93F435-B1B4-1981-F4BF-E6F2F1609584}"/>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1" name="直線矢印コネクタ 20">
            <a:extLst>
              <a:ext uri="{FF2B5EF4-FFF2-40B4-BE49-F238E27FC236}">
                <a16:creationId xmlns:a16="http://schemas.microsoft.com/office/drawing/2014/main" id="{039DC1DD-3D97-CB96-B565-06349B17DBF6}"/>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15B3D2E-1E29-0803-5D59-2F021A336BA7}"/>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baseline="0" dirty="0">
                              <a:solidFill>
                                <a:schemeClr val="bg1"/>
                              </a:solidFill>
                              <a:effectLst/>
                              <a:latin typeface="+mn-ea"/>
                              <a:ea typeface="+mn-ea"/>
                              <a:cs typeface="Times New Roman" panose="02020603050405020304" pitchFamily="18" charset="0"/>
                            </a:rPr>
                            <a:t>EE + T. Ent. C. / </a:t>
                          </a:r>
                          <a14:m>
                            <m:oMath xmlns:m="http://schemas.openxmlformats.org/officeDocument/2006/math">
                              <m:sSub>
                                <m:sSubPr>
                                  <m:ctrlP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baseline="0" smtClean="0">
                                      <a:solidFill>
                                        <a:schemeClr val="bg1"/>
                                      </a:solidFill>
                                      <a:effectLst/>
                                      <a:latin typeface="Cambria Math" panose="02040503050406030204" pitchFamily="18" charset="0"/>
                                      <a:ea typeface="+mn-ea"/>
                                      <a:cs typeface="Times New Roman" panose="02020603050405020304" pitchFamily="18" charset="0"/>
                                    </a:rPr>
                                    <m:t>h</m:t>
                                  </m:r>
                                </m:sub>
                              </m:sSub>
                            </m:oMath>
                          </a14:m>
                          <a:endParaRPr lang="ja-JP" sz="1300" kern="100" baseline="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dirty="0" smtClean="0">
                                        <a:latin typeface="Cambria Math" panose="02040503050406030204" pitchFamily="18" charset="0"/>
                                        <a:ea typeface="Cambria Math" panose="02040503050406030204" pitchFamily="18" charset="0"/>
                                      </a:rPr>
                                    </m:ctrlPr>
                                  </m:sSubPr>
                                  <m:e>
                                    <m:r>
                                      <a:rPr lang="en-US" altLang="ja-JP" sz="1300" b="0" i="1" dirty="0" smtClean="0">
                                        <a:latin typeface="Cambria Math" panose="02040503050406030204" pitchFamily="18" charset="0"/>
                                        <a:ea typeface="Cambria Math" panose="02040503050406030204" pitchFamily="18" charset="0"/>
                                      </a:rPr>
                                      <m:t>𝐸</m:t>
                                    </m:r>
                                  </m:e>
                                  <m:sub>
                                    <m:r>
                                      <a:rPr lang="en-US" altLang="ja-JP" sz="1300" b="0" i="1" dirty="0" smtClean="0">
                                        <a:latin typeface="Cambria Math" panose="02040503050406030204" pitchFamily="18" charset="0"/>
                                        <a:ea typeface="Cambria Math" panose="02040503050406030204" pitchFamily="18" charset="0"/>
                                      </a:rPr>
                                      <m:t>𝑎</m:t>
                                    </m:r>
                                  </m:sub>
                                </m:sSub>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300" b="0" i="0" dirty="0" smtClean="0">
                                    <a:latin typeface="Cambria Math" panose="02040503050406030204" pitchFamily="18" charset="0"/>
                                  </a:rPr>
                                  <m:t>Δ</m:t>
                                </m:r>
                                <m:sSup>
                                  <m:sSupPr>
                                    <m:ctrlPr>
                                      <a:rPr lang="en-US" altLang="ja-JP" sz="1300" b="0" i="1" dirty="0" smtClean="0">
                                        <a:latin typeface="Cambria Math" panose="02040503050406030204" pitchFamily="18" charset="0"/>
                                      </a:rPr>
                                    </m:ctrlPr>
                                  </m:sSupPr>
                                  <m:e>
                                    <m:r>
                                      <a:rPr lang="en-US" altLang="ja-JP" sz="1300" b="0" i="1" dirty="0" smtClean="0">
                                        <a:latin typeface="Cambria Math" panose="02040503050406030204" pitchFamily="18" charset="0"/>
                                      </a:rPr>
                                      <m:t>𝐻</m:t>
                                    </m:r>
                                  </m:e>
                                  <m:sup>
                                    <m:r>
                                      <a:rPr lang="en-US" altLang="ja-JP" sz="1300" b="0" i="1" dirty="0" smtClean="0">
                                        <a:latin typeface="Cambria Math" panose="02040503050406030204" pitchFamily="18" charset="0"/>
                                        <a:ea typeface="Cambria Math" panose="02040503050406030204" pitchFamily="18" charset="0"/>
                                      </a:rPr>
                                      <m:t>∘</m:t>
                                    </m:r>
                                  </m:sup>
                                </m:sSup>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Choice>
        <mc:Fallback xmlns="">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60364" t="-1695" r="-364" b="-506780"/>
                          </a:stretch>
                        </a:blip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t="-403390" r="-166265" b="-105085"/>
                          </a:stretch>
                        </a:blip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endParaRPr lang="ja-JP"/>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503390" r="-166265" b="-5085"/>
                          </a:stretch>
                        </a:blip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Fallback>
      </mc:AlternateContent>
      <p:cxnSp>
        <p:nvCxnSpPr>
          <p:cNvPr id="5" name="直線コネクタ 4">
            <a:extLst>
              <a:ext uri="{FF2B5EF4-FFF2-40B4-BE49-F238E27FC236}">
                <a16:creationId xmlns:a16="http://schemas.microsoft.com/office/drawing/2014/main" id="{CBF04410-521E-3CA5-96D8-F60F4BCDC783}"/>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7" name="図 16" descr="グラフ&#10;&#10;中程度の精度で自動的に生成された説明">
            <a:extLst>
              <a:ext uri="{FF2B5EF4-FFF2-40B4-BE49-F238E27FC236}">
                <a16:creationId xmlns:a16="http://schemas.microsoft.com/office/drawing/2014/main" id="{D6744DD1-B41B-C175-06C6-8312565DC901}"/>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5525311" y="342"/>
            <a:ext cx="1800000" cy="100120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5900096-E1DA-E65F-2513-771EA096A9D0}"/>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9" name="テキスト ボックス 8">
                <a:extLst>
                  <a:ext uri="{FF2B5EF4-FFF2-40B4-BE49-F238E27FC236}">
                    <a16:creationId xmlns:a16="http://schemas.microsoft.com/office/drawing/2014/main" id="{D5900096-E1DA-E65F-2513-771EA096A9D0}"/>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2139C81-1964-02D3-B4ED-0FE71280B649}"/>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10" name="テキスト ボックス 9">
                <a:extLst>
                  <a:ext uri="{FF2B5EF4-FFF2-40B4-BE49-F238E27FC236}">
                    <a16:creationId xmlns:a16="http://schemas.microsoft.com/office/drawing/2014/main" id="{E2139C81-1964-02D3-B4ED-0FE71280B649}"/>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10"/>
                <a:stretch>
                  <a:fillRect r="-11111"/>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F77570B5-F12D-AC59-96A4-C5EC9014367D}"/>
              </a:ext>
            </a:extLst>
          </p:cNvPr>
          <p:cNvSpPr/>
          <p:nvPr/>
        </p:nvSpPr>
        <p:spPr>
          <a:xfrm>
            <a:off x="1536970" y="2827506"/>
            <a:ext cx="1630360" cy="1798462"/>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5167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pic>
        <p:nvPicPr>
          <p:cNvPr id="9" name="コンテンツ プレースホルダー 8" descr="グラフ, 折れ線グラフ&#10;&#10;自動的に生成された説明">
            <a:extLst>
              <a:ext uri="{FF2B5EF4-FFF2-40B4-BE49-F238E27FC236}">
                <a16:creationId xmlns:a16="http://schemas.microsoft.com/office/drawing/2014/main" id="{0D1A5ED5-9FB2-C9B9-1662-BD0B6CA070BA}"/>
              </a:ext>
            </a:extLst>
          </p:cNvPr>
          <p:cNvPicPr>
            <a:picLocks noGrp="1" noChangeAspect="1"/>
          </p:cNvPicPr>
          <p:nvPr>
            <p:ph idx="14"/>
          </p:nvPr>
        </p:nvPicPr>
        <p:blipFill>
          <a:blip r:embed="rId2"/>
          <a:stretch>
            <a:fillRect/>
          </a:stretch>
        </p:blipFill>
        <p:spPr>
          <a:xfrm>
            <a:off x="3203575" y="968627"/>
            <a:ext cx="5472113" cy="3206246"/>
          </a:xfrm>
        </p:spPr>
      </p:pic>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3610847"/>
          </a:xfrm>
        </p:spPr>
        <p:txBody>
          <a:bodyPr/>
          <a:lstStyle/>
          <a:p>
            <a:r>
              <a:rPr lang="en-US" altLang="ja-JP" dirty="0"/>
              <a:t>NH</a:t>
            </a:r>
            <a:r>
              <a:rPr lang="ja-JP" altLang="en-US" dirty="0"/>
              <a:t>₃の</a:t>
            </a:r>
            <a:r>
              <a:rPr lang="en-US" altLang="ja-JP" dirty="0"/>
              <a:t>Walden</a:t>
            </a:r>
            <a:r>
              <a:rPr lang="ja-JP" altLang="en-US" dirty="0"/>
              <a:t>反転を例に</a:t>
            </a:r>
            <a:r>
              <a:rPr lang="en-US" altLang="ja-JP" dirty="0"/>
              <a:t>IRC</a:t>
            </a:r>
            <a:r>
              <a:rPr lang="ja-JP" altLang="en-US" dirty="0"/>
              <a:t>計算を練習しよう</a:t>
            </a:r>
            <a:r>
              <a:rPr lang="en-US" altLang="ja-JP" dirty="0"/>
              <a:t>. NH</a:t>
            </a:r>
            <a:r>
              <a:rPr lang="ja-JP" altLang="en-US" dirty="0"/>
              <a:t>₃は平面構造が遷移状態であることが知られているので</a:t>
            </a:r>
            <a:r>
              <a:rPr lang="en-US" altLang="ja-JP" dirty="0"/>
              <a:t>, </a:t>
            </a:r>
            <a:r>
              <a:rPr lang="ja-JP" altLang="en-US" dirty="0"/>
              <a:t>平面に固定して最適化すれば反応経路に入ることができ</a:t>
            </a:r>
            <a:r>
              <a:rPr lang="en-US" altLang="ja-JP" dirty="0"/>
              <a:t>, </a:t>
            </a:r>
            <a:r>
              <a:rPr lang="ja-JP" altLang="en-US" dirty="0"/>
              <a:t>それを元にして遷移状態を用意することができる</a:t>
            </a:r>
            <a:r>
              <a:rPr lang="en-US" altLang="ja-JP" dirty="0"/>
              <a:t>.</a:t>
            </a:r>
          </a:p>
          <a:p>
            <a:r>
              <a:rPr lang="en-US" altLang="ja-JP" dirty="0"/>
              <a:t>examples/IRC/</a:t>
            </a:r>
            <a:r>
              <a:rPr lang="en-US" altLang="ja-JP" dirty="0" err="1"/>
              <a:t>Walden.gjf</a:t>
            </a:r>
            <a:r>
              <a:rPr lang="ja-JP" altLang="en-US" dirty="0"/>
              <a:t>の計算を実行せよ</a:t>
            </a:r>
            <a:r>
              <a:rPr lang="en-US" altLang="ja-JP" dirty="0"/>
              <a:t>. </a:t>
            </a:r>
            <a:r>
              <a:rPr lang="ja-JP" altLang="en-US" dirty="0"/>
              <a:t>結果の 右クリック </a:t>
            </a:r>
            <a:r>
              <a:rPr lang="en-US" altLang="ja-JP" dirty="0"/>
              <a:t>&gt; Results &gt; IRC/Path </a:t>
            </a:r>
            <a:r>
              <a:rPr lang="ja-JP" altLang="en-US" dirty="0"/>
              <a:t>から</a:t>
            </a:r>
            <a:r>
              <a:rPr lang="en-US" altLang="ja-JP" dirty="0"/>
              <a:t>, </a:t>
            </a:r>
            <a:r>
              <a:rPr lang="ja-JP" altLang="en-US" dirty="0"/>
              <a:t>反応経路を表示することができる</a:t>
            </a:r>
            <a:r>
              <a:rPr lang="en-US" altLang="ja-JP" dirty="0"/>
              <a:t>. </a:t>
            </a:r>
            <a:r>
              <a:rPr lang="ja-JP" altLang="en-US" dirty="0"/>
              <a:t>また</a:t>
            </a:r>
            <a:r>
              <a:rPr lang="en-US" altLang="ja-JP" dirty="0"/>
              <a:t>, </a:t>
            </a:r>
            <a:r>
              <a:rPr lang="ja-JP" altLang="en-US" dirty="0"/>
              <a:t>右クリック </a:t>
            </a:r>
            <a:r>
              <a:rPr lang="en-US" altLang="ja-JP" dirty="0"/>
              <a:t>&gt; File &gt; Save Movie &gt; Save Movie Frame Files</a:t>
            </a:r>
            <a:r>
              <a:rPr lang="ja-JP" altLang="en-US" dirty="0"/>
              <a:t> から全ての構造を画像で保存できる</a:t>
            </a:r>
            <a:r>
              <a:rPr lang="en-US" altLang="ja-JP" dirty="0"/>
              <a:t>.</a:t>
            </a:r>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ja-JP" altLang="en-US" dirty="0"/>
              <a:t>演習：</a:t>
            </a:r>
            <a:r>
              <a:rPr lang="en-US" altLang="ja-JP" dirty="0"/>
              <a:t>Walden</a:t>
            </a:r>
            <a:r>
              <a:rPr lang="ja-JP" altLang="en-US" dirty="0"/>
              <a:t>反転</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107</a:t>
            </a:fld>
            <a:endParaRPr lang="ja-JP" altLang="en-US"/>
          </a:p>
        </p:txBody>
      </p:sp>
      <p:pic>
        <p:nvPicPr>
          <p:cNvPr id="48" name="図 47" descr="アイコン&#10;&#10;低い精度で自動的に生成された説明">
            <a:extLst>
              <a:ext uri="{FF2B5EF4-FFF2-40B4-BE49-F238E27FC236}">
                <a16:creationId xmlns:a16="http://schemas.microsoft.com/office/drawing/2014/main" id="{EE8C393C-DA1F-0994-0D0E-5BE34D854069}"/>
              </a:ext>
            </a:extLst>
          </p:cNvPr>
          <p:cNvPicPr>
            <a:picLocks noChangeAspect="1"/>
          </p:cNvPicPr>
          <p:nvPr/>
        </p:nvPicPr>
        <p:blipFill>
          <a:blip r:embed="rId3">
            <a:clrChange>
              <a:clrFrom>
                <a:srgbClr val="00FF00"/>
              </a:clrFrom>
              <a:clrTo>
                <a:srgbClr val="00FF00">
                  <a:alpha val="0"/>
                </a:srgbClr>
              </a:clrTo>
            </a:clrChange>
          </a:blip>
          <a:stretch>
            <a:fillRect/>
          </a:stretch>
        </p:blipFill>
        <p:spPr>
          <a:xfrm>
            <a:off x="3662680" y="2266298"/>
            <a:ext cx="1440000" cy="800964"/>
          </a:xfrm>
          <a:prstGeom prst="rect">
            <a:avLst/>
          </a:prstGeom>
        </p:spPr>
      </p:pic>
      <p:pic>
        <p:nvPicPr>
          <p:cNvPr id="50" name="図 49" descr="ボール, 挿絵 が含まれている画像&#10;&#10;自動的に生成された説明">
            <a:extLst>
              <a:ext uri="{FF2B5EF4-FFF2-40B4-BE49-F238E27FC236}">
                <a16:creationId xmlns:a16="http://schemas.microsoft.com/office/drawing/2014/main" id="{5F506EA6-1450-BA3B-718D-6BB6DB818200}"/>
              </a:ext>
            </a:extLst>
          </p:cNvPr>
          <p:cNvPicPr>
            <a:picLocks noChangeAspect="1"/>
          </p:cNvPicPr>
          <p:nvPr/>
        </p:nvPicPr>
        <p:blipFill>
          <a:blip r:embed="rId4">
            <a:clrChange>
              <a:clrFrom>
                <a:srgbClr val="00FF00"/>
              </a:clrFrom>
              <a:clrTo>
                <a:srgbClr val="00FF00">
                  <a:alpha val="0"/>
                </a:srgbClr>
              </a:clrTo>
            </a:clrChange>
          </a:blip>
          <a:stretch>
            <a:fillRect/>
          </a:stretch>
        </p:blipFill>
        <p:spPr>
          <a:xfrm>
            <a:off x="4555024" y="2266298"/>
            <a:ext cx="1440000" cy="800964"/>
          </a:xfrm>
          <a:prstGeom prst="rect">
            <a:avLst/>
          </a:prstGeom>
        </p:spPr>
      </p:pic>
      <p:pic>
        <p:nvPicPr>
          <p:cNvPr id="52" name="図 51" descr="アイコン&#10;&#10;自動的に生成された説明">
            <a:extLst>
              <a:ext uri="{FF2B5EF4-FFF2-40B4-BE49-F238E27FC236}">
                <a16:creationId xmlns:a16="http://schemas.microsoft.com/office/drawing/2014/main" id="{B584A3A6-2B5A-9AD3-041B-B9C21585C6A1}"/>
              </a:ext>
            </a:extLst>
          </p:cNvPr>
          <p:cNvPicPr>
            <a:picLocks noChangeAspect="1"/>
          </p:cNvPicPr>
          <p:nvPr/>
        </p:nvPicPr>
        <p:blipFill>
          <a:blip r:embed="rId5">
            <a:clrChange>
              <a:clrFrom>
                <a:srgbClr val="00FF00"/>
              </a:clrFrom>
              <a:clrTo>
                <a:srgbClr val="00FF00">
                  <a:alpha val="0"/>
                </a:srgbClr>
              </a:clrTo>
            </a:clrChange>
          </a:blip>
          <a:stretch>
            <a:fillRect/>
          </a:stretch>
        </p:blipFill>
        <p:spPr>
          <a:xfrm>
            <a:off x="5447368" y="2266298"/>
            <a:ext cx="1440000" cy="800964"/>
          </a:xfrm>
          <a:prstGeom prst="rect">
            <a:avLst/>
          </a:prstGeom>
        </p:spPr>
      </p:pic>
      <p:pic>
        <p:nvPicPr>
          <p:cNvPr id="53" name="図 52" descr="アイコン&#10;&#10;低い精度で自動的に生成された説明">
            <a:extLst>
              <a:ext uri="{FF2B5EF4-FFF2-40B4-BE49-F238E27FC236}">
                <a16:creationId xmlns:a16="http://schemas.microsoft.com/office/drawing/2014/main" id="{D7351C1C-6B4D-BE32-8828-F9FA9E452B5E}"/>
              </a:ext>
            </a:extLst>
          </p:cNvPr>
          <p:cNvPicPr>
            <a:picLocks noChangeAspect="1"/>
          </p:cNvPicPr>
          <p:nvPr/>
        </p:nvPicPr>
        <p:blipFill>
          <a:blip r:embed="rId3">
            <a:clrChange>
              <a:clrFrom>
                <a:srgbClr val="00FF00"/>
              </a:clrFrom>
              <a:clrTo>
                <a:srgbClr val="00FF00">
                  <a:alpha val="0"/>
                </a:srgbClr>
              </a:clrTo>
            </a:clrChange>
          </a:blip>
          <a:stretch>
            <a:fillRect/>
          </a:stretch>
        </p:blipFill>
        <p:spPr>
          <a:xfrm flipV="1">
            <a:off x="6339712" y="2266298"/>
            <a:ext cx="1440000" cy="800964"/>
          </a:xfrm>
          <a:prstGeom prst="rect">
            <a:avLst/>
          </a:prstGeom>
        </p:spPr>
      </p:pic>
      <p:pic>
        <p:nvPicPr>
          <p:cNvPr id="54" name="図 53" descr="ボール, 挿絵 が含まれている画像&#10;&#10;自動的に生成された説明">
            <a:extLst>
              <a:ext uri="{FF2B5EF4-FFF2-40B4-BE49-F238E27FC236}">
                <a16:creationId xmlns:a16="http://schemas.microsoft.com/office/drawing/2014/main" id="{90932296-CFBB-69BF-2F3D-3CC331B5EBD5}"/>
              </a:ext>
            </a:extLst>
          </p:cNvPr>
          <p:cNvPicPr>
            <a:picLocks noChangeAspect="1"/>
          </p:cNvPicPr>
          <p:nvPr/>
        </p:nvPicPr>
        <p:blipFill>
          <a:blip r:embed="rId4">
            <a:clrChange>
              <a:clrFrom>
                <a:srgbClr val="00FF00"/>
              </a:clrFrom>
              <a:clrTo>
                <a:srgbClr val="00FF00">
                  <a:alpha val="0"/>
                </a:srgbClr>
              </a:clrTo>
            </a:clrChange>
          </a:blip>
          <a:stretch>
            <a:fillRect/>
          </a:stretch>
        </p:blipFill>
        <p:spPr>
          <a:xfrm flipV="1">
            <a:off x="7232058" y="2266298"/>
            <a:ext cx="1440000" cy="800964"/>
          </a:xfrm>
          <a:prstGeom prst="rect">
            <a:avLst/>
          </a:prstGeom>
        </p:spPr>
      </p:pic>
      <p:sp>
        <p:nvSpPr>
          <p:cNvPr id="20" name="円弧 19">
            <a:extLst>
              <a:ext uri="{FF2B5EF4-FFF2-40B4-BE49-F238E27FC236}">
                <a16:creationId xmlns:a16="http://schemas.microsoft.com/office/drawing/2014/main" id="{D1FA4CD9-28A9-6ADB-C6B3-A008923D4920}"/>
              </a:ext>
            </a:extLst>
          </p:cNvPr>
          <p:cNvSpPr/>
          <p:nvPr/>
        </p:nvSpPr>
        <p:spPr>
          <a:xfrm rot="16200000">
            <a:off x="5717368" y="1190252"/>
            <a:ext cx="900000" cy="1044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5741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コンテンツ プレースホルダー 24" descr="グラフ, 折れ線グラフ&#10;&#10;自動的に生成された説明">
            <a:extLst>
              <a:ext uri="{FF2B5EF4-FFF2-40B4-BE49-F238E27FC236}">
                <a16:creationId xmlns:a16="http://schemas.microsoft.com/office/drawing/2014/main" id="{D8C24C6B-D7F0-174D-7326-C669813F2D89}"/>
              </a:ext>
            </a:extLst>
          </p:cNvPr>
          <p:cNvPicPr>
            <a:picLocks noGrp="1" noChangeAspect="1"/>
          </p:cNvPicPr>
          <p:nvPr>
            <p:ph idx="14"/>
          </p:nvPr>
        </p:nvPicPr>
        <p:blipFill>
          <a:blip r:embed="rId3"/>
          <a:stretch>
            <a:fillRect/>
          </a:stretch>
        </p:blipFill>
        <p:spPr>
          <a:xfrm>
            <a:off x="3203887" y="963362"/>
            <a:ext cx="5472113" cy="3216775"/>
          </a:xfrm>
        </p:spPr>
      </p:pic>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50"/>
                <a:ext cx="2736000" cy="3613925"/>
              </a:xfrm>
            </p:spPr>
            <p:txBody>
              <a:bodyPr/>
              <a:lstStyle/>
              <a:p>
                <a:r>
                  <a:rPr kumimoji="1" lang="ja-JP" altLang="en-US" dirty="0"/>
                  <a:t>次の</a:t>
                </a:r>
                <a:r>
                  <a:rPr kumimoji="1" lang="en-US" altLang="ja-JP" dirty="0"/>
                  <a:t>S</a:t>
                </a:r>
                <a:r>
                  <a:rPr kumimoji="1" lang="en-US" altLang="ja-JP" baseline="-25000" dirty="0"/>
                  <a:t>N</a:t>
                </a:r>
                <a:r>
                  <a:rPr kumimoji="1" lang="en-US" altLang="ja-JP" dirty="0"/>
                  <a:t>2</a:t>
                </a:r>
                <a:r>
                  <a:rPr kumimoji="1" lang="ja-JP" altLang="en-US" dirty="0"/>
                  <a:t>反応</a:t>
                </a:r>
                <a:r>
                  <a:rPr kumimoji="1" lang="en-US" altLang="ja-JP" baseline="30000" dirty="0"/>
                  <a:t>※</a:t>
                </a:r>
              </a:p>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m:oMathPara>
                </a14:m>
                <a:endParaRPr kumimoji="1" lang="ja-JP" altLang="en-US" dirty="0"/>
              </a:p>
              <a:p>
                <a:r>
                  <a:rPr lang="ja-JP" altLang="en-US" dirty="0"/>
                  <a:t>の</a:t>
                </a:r>
                <a:r>
                  <a:rPr lang="en-US" altLang="ja-JP" dirty="0"/>
                  <a:t>TS</a:t>
                </a:r>
                <a:r>
                  <a:rPr lang="ja-JP" altLang="en-US" dirty="0"/>
                  <a:t>を見つけなさい</a:t>
                </a:r>
                <a:r>
                  <a:rPr lang="en-US" altLang="ja-JP" dirty="0"/>
                  <a:t>. </a:t>
                </a:r>
                <a:r>
                  <a:rPr lang="ja-JP" altLang="en-US" dirty="0"/>
                  <a:t>右図は</a:t>
                </a:r>
                <a:r>
                  <a:rPr lang="en-US" altLang="ja-JP" dirty="0"/>
                  <a:t>IRC</a:t>
                </a:r>
                <a:r>
                  <a:rPr lang="ja-JP" altLang="en-US" dirty="0"/>
                  <a:t>計算ではなく</a:t>
                </a:r>
                <a:r>
                  <a:rPr kumimoji="1" lang="en-US" altLang="ja-JP" dirty="0"/>
                  <a:t>Cl - C</a:t>
                </a:r>
                <a:r>
                  <a:rPr kumimoji="1" lang="ja-JP" altLang="en-US" dirty="0"/>
                  <a:t>間距離を横軸の値にそれぞれ固定し</a:t>
                </a:r>
                <a:r>
                  <a:rPr kumimoji="1" lang="en-US" altLang="ja-JP" dirty="0"/>
                  <a:t>, </a:t>
                </a:r>
                <a:r>
                  <a:rPr kumimoji="1" lang="ja-JP" altLang="en-US" dirty="0"/>
                  <a:t>最適化を行ったものであるため注意せよ</a:t>
                </a:r>
                <a:r>
                  <a:rPr kumimoji="1" lang="en-US" altLang="ja-JP" dirty="0"/>
                  <a:t>.</a:t>
                </a:r>
                <a:r>
                  <a:rPr kumimoji="1" lang="ja-JP" altLang="en-US" sz="900" dirty="0"/>
                  <a:t>（</a:t>
                </a:r>
                <a:r>
                  <a:rPr kumimoji="1" lang="en-US" altLang="ja-JP" sz="900" dirty="0"/>
                  <a:t>examples/IRC/SN2.gjf</a:t>
                </a:r>
                <a:r>
                  <a:rPr kumimoji="1" lang="ja-JP" altLang="en-US" sz="900" dirty="0"/>
                  <a:t>の一つ目のジョブ</a:t>
                </a:r>
                <a:r>
                  <a:rPr lang="ja-JP" altLang="en-US" sz="900" dirty="0"/>
                  <a:t>）</a:t>
                </a:r>
                <a:endParaRPr lang="en-US" altLang="ja-JP" sz="900" dirty="0"/>
              </a:p>
              <a:p>
                <a:r>
                  <a:rPr lang="en-US" altLang="ja-JP" dirty="0"/>
                  <a:t>GaussView6</a:t>
                </a:r>
                <a:r>
                  <a:rPr lang="ja-JP" altLang="en-US" dirty="0"/>
                  <a:t>では</a:t>
                </a:r>
                <a:r>
                  <a:rPr lang="en-US" altLang="ja-JP" dirty="0"/>
                  <a:t>Silicon Trigonal Bipyramid</a:t>
                </a:r>
                <a:r>
                  <a:rPr lang="ja-JP" altLang="en-US" dirty="0"/>
                  <a:t>を利用すれば初期構造を作ることができる</a:t>
                </a:r>
                <a:r>
                  <a:rPr lang="en-US" altLang="ja-JP" dirty="0"/>
                  <a:t>. Cl-C-Br</a:t>
                </a:r>
                <a:r>
                  <a:rPr lang="ja-JP" altLang="en-US" dirty="0"/>
                  <a:t>を直線上におき</a:t>
                </a:r>
                <a:r>
                  <a:rPr lang="en-US" altLang="ja-JP" dirty="0"/>
                  <a:t>, CH</a:t>
                </a:r>
                <a:r>
                  <a:rPr lang="ja-JP" altLang="en-US" dirty="0"/>
                  <a:t>₃を平面上に制限して最適化すれば遷移構造を見つけられる</a:t>
                </a:r>
                <a:r>
                  <a:rPr lang="en-US" altLang="ja-JP" dirty="0"/>
                  <a:t>. </a:t>
                </a:r>
                <a:r>
                  <a:rPr lang="en-US" altLang="ja-JP" dirty="0" err="1"/>
                  <a:t>Opt</a:t>
                </a:r>
                <a:r>
                  <a:rPr lang="en-US" altLang="ja-JP" dirty="0"/>
                  <a:t>=Z-matrix</a:t>
                </a:r>
                <a:r>
                  <a:rPr lang="ja-JP" altLang="en-US" dirty="0"/>
                  <a:t>で</a:t>
                </a:r>
                <a:r>
                  <a:rPr lang="en-US" altLang="ja-JP" dirty="0"/>
                  <a:t>Cl-C</a:t>
                </a:r>
                <a:r>
                  <a:rPr lang="ja-JP" altLang="en-US" dirty="0"/>
                  <a:t>長と</a:t>
                </a:r>
                <a:r>
                  <a:rPr lang="en-US" altLang="ja-JP" dirty="0"/>
                  <a:t>C-Br</a:t>
                </a:r>
                <a:r>
                  <a:rPr lang="ja-JP" altLang="en-US" dirty="0"/>
                  <a:t>長以外を制限すればよい</a:t>
                </a:r>
                <a:r>
                  <a:rPr lang="en-US" altLang="ja-JP" dirty="0"/>
                  <a:t>.</a:t>
                </a:r>
              </a:p>
            </p:txBody>
          </p:sp>
        </mc:Choice>
        <mc:Fallback xmlns="">
          <p:sp>
            <p:nvSpPr>
              <p:cNvPr id="4" name="コンテンツ プレースホルダー 3">
                <a:extLst>
                  <a:ext uri="{FF2B5EF4-FFF2-40B4-BE49-F238E27FC236}">
                    <a16:creationId xmlns:a16="http://schemas.microsoft.com/office/drawing/2014/main" id="{3FE4766F-3C68-27D6-395F-4233E5EBD2B5}"/>
                  </a:ext>
                </a:extLst>
              </p:cNvPr>
              <p:cNvSpPr>
                <a:spLocks noGrp="1" noRot="1" noChangeAspect="1" noMove="1" noResize="1" noEditPoints="1" noAdjustHandles="1" noChangeArrowheads="1" noChangeShapeType="1" noTextEdit="1"/>
              </p:cNvSpPr>
              <p:nvPr>
                <p:ph idx="1"/>
              </p:nvPr>
            </p:nvSpPr>
            <p:spPr>
              <a:xfrm>
                <a:off x="468000" y="843750"/>
                <a:ext cx="2736000" cy="3613925"/>
              </a:xfrm>
              <a:blipFill>
                <a:blip r:embed="rId4"/>
                <a:stretch>
                  <a:fillRect b="-3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nchor="b"/>
              <a:lstStyle/>
              <a:p>
                <a:r>
                  <a:rPr kumimoji="1" lang="en-US" altLang="ja-JP" dirty="0"/>
                  <a:t>※ </a:t>
                </a:r>
                <a:r>
                  <a:rPr kumimoji="1" lang="ja-JP" altLang="en-US" dirty="0"/>
                  <a:t>化学式の順番等は右図に併せているためおかしな表記になっている</a:t>
                </a:r>
                <a:r>
                  <a:rPr kumimoji="1" lang="en-US" altLang="ja-JP" dirty="0"/>
                  <a:t>. </a:t>
                </a:r>
                <a:r>
                  <a:rPr kumimoji="1" lang="ja-JP" altLang="en-US" dirty="0"/>
                  <a:t>ただし</a:t>
                </a:r>
                <a:r>
                  <a:rPr kumimoji="1" lang="en-US" altLang="ja-JP" dirty="0"/>
                  <a:t>, </a:t>
                </a:r>
                <a:r>
                  <a:rPr kumimoji="1" lang="ja-JP" altLang="en-US" dirty="0"/>
                  <a:t>電荷密度解析によれば</a:t>
                </a:r>
                <a:r>
                  <a:rPr kumimoji="1" lang="en-US" altLang="ja-JP" dirty="0"/>
                  <a:t>Cl</a:t>
                </a:r>
                <a:r>
                  <a:rPr kumimoji="1" lang="ja-JP" altLang="en-US" dirty="0"/>
                  <a:t>の電荷は</a:t>
                </a:r>
                <a:r>
                  <a:rPr kumimoji="1" lang="en-US" altLang="ja-JP" dirty="0"/>
                  <a:t>-1</a:t>
                </a:r>
                <a:r>
                  <a:rPr kumimoji="1" lang="ja-JP" altLang="en-US" dirty="0"/>
                  <a:t>だが</a:t>
                </a:r>
                <a:r>
                  <a:rPr kumimoji="1" lang="en-US" altLang="ja-JP" dirty="0"/>
                  <a:t>Br</a:t>
                </a:r>
                <a:r>
                  <a:rPr lang="ja-JP" altLang="en-US" dirty="0"/>
                  <a:t>はほぼ中性である</a:t>
                </a:r>
                <a:r>
                  <a:rPr lang="en-US" altLang="ja-JP" dirty="0"/>
                  <a:t>.</a:t>
                </a:r>
                <a:endParaRPr kumimoji="1" lang="en-US" altLang="ja-JP" dirty="0"/>
              </a:p>
              <a:p>
                <a:r>
                  <a:rPr kumimoji="1" lang="en-US" altLang="ja-JP" dirty="0"/>
                  <a:t>http://pc-chem-basics.blog.jp/archives/1479575.html</a:t>
                </a:r>
                <a:r>
                  <a:rPr kumimoji="1" lang="ja-JP" altLang="en-US" dirty="0"/>
                  <a:t> 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 の例がある</a:t>
                </a:r>
                <a:endParaRPr kumimoji="1" lang="en-US" altLang="ja-JP" dirty="0"/>
              </a:p>
              <a:p>
                <a:r>
                  <a:rPr kumimoji="1" lang="en-US" altLang="ja-JP" dirty="0"/>
                  <a:t>https://www2.itc.nagoya-u.ac.jp/pub/pdf/pdf/vol06_02/190_207kouza.pdf</a:t>
                </a:r>
                <a:r>
                  <a:rPr kumimoji="1" lang="ja-JP" altLang="en-US" dirty="0"/>
                  <a:t> にの </a:t>
                </a:r>
                <a14:m>
                  <m:oMath xmlns:m="http://schemas.openxmlformats.org/officeDocument/2006/math">
                    <m:r>
                      <m:rPr>
                        <m:sty m:val="p"/>
                      </m:rPr>
                      <a:rPr lang="en-US" altLang="ja-JP">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b="0" i="0" smtClean="0">
                        <a:latin typeface="Cambria Math" panose="02040503050406030204" pitchFamily="18" charset="0"/>
                      </a:rPr>
                      <m:t>F</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の例がある</a:t>
                </a:r>
                <a:endParaRPr kumimoji="1" lang="en-US" altLang="ja-JP" dirty="0"/>
              </a:p>
              <a:p>
                <a:r>
                  <a:rPr kumimoji="1" lang="en-US" altLang="ja-JP" dirty="0"/>
                  <a:t>https://katakago.sakura.ne.jp/cc/wm/mop09a/sn2.pdf </a:t>
                </a:r>
                <a:r>
                  <a:rPr kumimoji="1" lang="ja-JP" altLang="en-US" dirty="0"/>
                  <a:t>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B</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r</m:t>
                        </m:r>
                      </m:e>
                      <m:sup>
                        <m:r>
                          <a:rPr lang="en-US" altLang="ja-JP" b="0" i="0" smtClean="0">
                            <a:latin typeface="Cambria Math" panose="02040503050406030204" pitchFamily="18" charset="0"/>
                          </a:rPr>
                          <m:t>−</m:t>
                        </m:r>
                      </m:sup>
                    </m:sSup>
                    <m:r>
                      <a:rPr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i="0">
                        <a:latin typeface="Cambria Math" panose="02040503050406030204" pitchFamily="18" charset="0"/>
                      </a:rPr>
                      <m:t>B</m:t>
                    </m:r>
                    <m:r>
                      <m:rPr>
                        <m:sty m:val="p"/>
                      </m:rPr>
                      <a:rPr lang="en-US" altLang="ja-JP">
                        <a:latin typeface="Cambria Math" panose="02040503050406030204" pitchFamily="18" charset="0"/>
                      </a:rPr>
                      <m:t>r</m:t>
                    </m:r>
                    <m:r>
                      <a:rPr lang="en-US" altLang="ja-JP" b="0" i="0"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up>
                        <m:r>
                          <a:rPr lang="en-US" altLang="ja-JP" b="0" i="0" smtClean="0">
                            <a:latin typeface="Cambria Math" panose="02040503050406030204" pitchFamily="18" charset="0"/>
                          </a:rPr>
                          <m:t>−</m:t>
                        </m:r>
                      </m:sup>
                    </m:sSubSup>
                  </m:oMath>
                </a14:m>
                <a:r>
                  <a:rPr kumimoji="1" lang="ja-JP" altLang="en-US" dirty="0"/>
                  <a:t> の例がある</a:t>
                </a:r>
                <a:endParaRPr kumimoji="1" lang="en-US" altLang="ja-JP" dirty="0"/>
              </a:p>
            </p:txBody>
          </p:sp>
        </mc:Choice>
        <mc:Fallback xmlns="">
          <p:sp>
            <p:nvSpPr>
              <p:cNvPr id="5" name="テキスト プレースホルダー 4">
                <a:extLst>
                  <a:ext uri="{FF2B5EF4-FFF2-40B4-BE49-F238E27FC236}">
                    <a16:creationId xmlns:a16="http://schemas.microsoft.com/office/drawing/2014/main" id="{E56D19AA-0EBF-6809-B4EC-E976D38630B3}"/>
                  </a:ext>
                </a:extLst>
              </p:cNvPr>
              <p:cNvSpPr>
                <a:spLocks noGrp="1" noRot="1" noChangeAspect="1" noMove="1" noResize="1" noEditPoints="1" noAdjustHandles="1" noChangeArrowheads="1" noChangeShapeType="1" noTextEdit="1"/>
              </p:cNvSpPr>
              <p:nvPr>
                <p:ph type="body" sz="quarter" idx="13"/>
              </p:nvPr>
            </p:nvSpPr>
            <p:spPr>
              <a:blipFill>
                <a:blip r:embed="rId5"/>
                <a:stretch>
                  <a:fillRect t="-33766" b="-129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5"/>
          </p:nvPr>
        </p:nvSpPr>
        <p:spPr/>
        <p:txBody>
          <a:bodyPr/>
          <a:lstStyle/>
          <a:p>
            <a:fld id="{44CC7441-4F6D-4D99-AEAC-28C0433C7008}" type="slidenum">
              <a:rPr kumimoji="1" lang="ja-JP" altLang="en-US" smtClean="0"/>
              <a:pPr/>
              <a:t>108</a:t>
            </a:fld>
            <a:endParaRPr kumimoji="1" lang="ja-JP" altLang="en-US" dirty="0"/>
          </a:p>
        </p:txBody>
      </p:sp>
      <p:cxnSp>
        <p:nvCxnSpPr>
          <p:cNvPr id="17" name="直線矢印コネクタ 16">
            <a:extLst>
              <a:ext uri="{FF2B5EF4-FFF2-40B4-BE49-F238E27FC236}">
                <a16:creationId xmlns:a16="http://schemas.microsoft.com/office/drawing/2014/main" id="{879C1B1A-F3BC-DEE5-C543-3FFF83A3AD6F}"/>
              </a:ext>
            </a:extLst>
          </p:cNvPr>
          <p:cNvCxnSpPr>
            <a:cxnSpLocks/>
          </p:cNvCxnSpPr>
          <p:nvPr/>
        </p:nvCxnSpPr>
        <p:spPr>
          <a:xfrm>
            <a:off x="4360651" y="2261574"/>
            <a:ext cx="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98DC40F-4BA5-767A-651E-ABE50D74BE09}"/>
              </a:ext>
            </a:extLst>
          </p:cNvPr>
          <p:cNvCxnSpPr>
            <a:cxnSpLocks/>
          </p:cNvCxnSpPr>
          <p:nvPr/>
        </p:nvCxnSpPr>
        <p:spPr>
          <a:xfrm>
            <a:off x="5522976" y="2261574"/>
            <a:ext cx="0" cy="4712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03A161-403B-6339-7AE2-5418C3209F4F}"/>
              </a:ext>
            </a:extLst>
          </p:cNvPr>
          <p:cNvCxnSpPr>
            <a:cxnSpLocks/>
          </p:cNvCxnSpPr>
          <p:nvPr/>
        </p:nvCxnSpPr>
        <p:spPr>
          <a:xfrm flipH="1">
            <a:off x="7083716" y="2261573"/>
            <a:ext cx="0" cy="11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descr="白い背景にあるボール&#10;&#10;中程度の精度で自動的に生成された説明">
            <a:extLst>
              <a:ext uri="{FF2B5EF4-FFF2-40B4-BE49-F238E27FC236}">
                <a16:creationId xmlns:a16="http://schemas.microsoft.com/office/drawing/2014/main" id="{19F5521A-832A-BEA0-3AC9-CEDAB7659917}"/>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3460651" y="1529384"/>
            <a:ext cx="1800000" cy="1012048"/>
          </a:xfrm>
          <a:prstGeom prst="rect">
            <a:avLst/>
          </a:prstGeom>
        </p:spPr>
      </p:pic>
      <p:pic>
        <p:nvPicPr>
          <p:cNvPr id="29" name="図 28">
            <a:extLst>
              <a:ext uri="{FF2B5EF4-FFF2-40B4-BE49-F238E27FC236}">
                <a16:creationId xmlns:a16="http://schemas.microsoft.com/office/drawing/2014/main" id="{367F4D3A-4151-13B5-7ACC-BC9758F67364}"/>
              </a:ext>
            </a:extLst>
          </p:cNvPr>
          <p:cNvPicPr>
            <a:picLocks noChangeAspect="1"/>
          </p:cNvPicPr>
          <p:nvPr/>
        </p:nvPicPr>
        <p:blipFill>
          <a:blip r:embed="rId7">
            <a:clrChange>
              <a:clrFrom>
                <a:srgbClr val="8080CC"/>
              </a:clrFrom>
              <a:clrTo>
                <a:srgbClr val="8080CC">
                  <a:alpha val="0"/>
                </a:srgbClr>
              </a:clrTo>
            </a:clrChange>
          </a:blip>
          <a:srcRect/>
          <a:stretch/>
        </p:blipFill>
        <p:spPr>
          <a:xfrm>
            <a:off x="4622976" y="1534806"/>
            <a:ext cx="1800000" cy="1001204"/>
          </a:xfrm>
          <a:prstGeom prst="rect">
            <a:avLst/>
          </a:prstGeom>
        </p:spPr>
      </p:pic>
      <p:pic>
        <p:nvPicPr>
          <p:cNvPr id="31" name="図 30" descr="プールテーブル, ボール, 部屋, テーブル が含まれている画像&#10;&#10;自動的に生成された説明">
            <a:extLst>
              <a:ext uri="{FF2B5EF4-FFF2-40B4-BE49-F238E27FC236}">
                <a16:creationId xmlns:a16="http://schemas.microsoft.com/office/drawing/2014/main" id="{3646A19C-D3D8-D07F-DCEE-7AF07B2395AE}"/>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6186591" y="1529384"/>
            <a:ext cx="1800000" cy="1012048"/>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C3A7AE2-4B05-7C8E-CC91-DCFFD6EC87BB}"/>
                  </a:ext>
                </a:extLst>
              </p:cNvPr>
              <p:cNvSpPr txBox="1"/>
              <p:nvPr/>
            </p:nvSpPr>
            <p:spPr>
              <a:xfrm>
                <a:off x="3590385"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7" name="テキスト ボックス 6">
                <a:extLst>
                  <a:ext uri="{FF2B5EF4-FFF2-40B4-BE49-F238E27FC236}">
                    <a16:creationId xmlns:a16="http://schemas.microsoft.com/office/drawing/2014/main" id="{DC3A7AE2-4B05-7C8E-CC91-DCFFD6EC87BB}"/>
                  </a:ext>
                </a:extLst>
              </p:cNvPr>
              <p:cNvSpPr txBox="1">
                <a:spLocks noRot="1" noChangeAspect="1" noMove="1" noResize="1" noEditPoints="1" noAdjustHandles="1" noChangeArrowheads="1" noChangeShapeType="1" noTextEdit="1"/>
              </p:cNvSpPr>
              <p:nvPr/>
            </p:nvSpPr>
            <p:spPr>
              <a:xfrm>
                <a:off x="3590385" y="1721844"/>
                <a:ext cx="1650811" cy="29238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4682EE7-0CA5-5577-08CC-E9F9DBFE3255}"/>
                  </a:ext>
                </a:extLst>
              </p:cNvPr>
              <p:cNvSpPr txBox="1"/>
              <p:nvPr/>
            </p:nvSpPr>
            <p:spPr>
              <a:xfrm>
                <a:off x="6300332"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8" name="テキスト ボックス 7">
                <a:extLst>
                  <a:ext uri="{FF2B5EF4-FFF2-40B4-BE49-F238E27FC236}">
                    <a16:creationId xmlns:a16="http://schemas.microsoft.com/office/drawing/2014/main" id="{D4682EE7-0CA5-5577-08CC-E9F9DBFE3255}"/>
                  </a:ext>
                </a:extLst>
              </p:cNvPr>
              <p:cNvSpPr txBox="1">
                <a:spLocks noRot="1" noChangeAspect="1" noMove="1" noResize="1" noEditPoints="1" noAdjustHandles="1" noChangeArrowheads="1" noChangeShapeType="1" noTextEdit="1"/>
              </p:cNvSpPr>
              <p:nvPr/>
            </p:nvSpPr>
            <p:spPr>
              <a:xfrm>
                <a:off x="6300332" y="1721844"/>
                <a:ext cx="1650811" cy="29238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EB2EDC1-B11F-67F8-2F60-04DD7774B8AF}"/>
                  </a:ext>
                </a:extLst>
              </p:cNvPr>
              <p:cNvSpPr txBox="1"/>
              <p:nvPr/>
            </p:nvSpPr>
            <p:spPr>
              <a:xfrm>
                <a:off x="4753869"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2" name="テキスト ボックス 1">
                <a:extLst>
                  <a:ext uri="{FF2B5EF4-FFF2-40B4-BE49-F238E27FC236}">
                    <a16:creationId xmlns:a16="http://schemas.microsoft.com/office/drawing/2014/main" id="{0EB2EDC1-B11F-67F8-2F60-04DD7774B8AF}"/>
                  </a:ext>
                </a:extLst>
              </p:cNvPr>
              <p:cNvSpPr txBox="1">
                <a:spLocks noRot="1" noChangeAspect="1" noMove="1" noResize="1" noEditPoints="1" noAdjustHandles="1" noChangeArrowheads="1" noChangeShapeType="1" noTextEdit="1"/>
              </p:cNvSpPr>
              <p:nvPr/>
            </p:nvSpPr>
            <p:spPr>
              <a:xfrm>
                <a:off x="4753869" y="1721844"/>
                <a:ext cx="1650811" cy="292388"/>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0836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10</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859262"/>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859262"/>
                <a:ext cx="8208000" cy="816236"/>
              </a:xfrm>
              <a:blipFill>
                <a:blip r:embed="rId2"/>
                <a:stretch>
                  <a:fillRect b="-3731"/>
                </a:stretch>
              </a:blipFill>
            </p:spPr>
            <p:txBody>
              <a:bodyPr/>
              <a:lstStyle/>
              <a:p>
                <a:r>
                  <a:rPr lang="ja-JP" altLang="en-US">
                    <a:noFill/>
                  </a:rPr>
                  <a:t> </a:t>
                </a:r>
              </a:p>
            </p:txBody>
          </p:sp>
        </mc:Fallback>
      </mc:AlternateContent>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9"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
          </p:nvPr>
        </p:nvGraphicFramePr>
        <p:xfrm>
          <a:off x="468313" y="842963"/>
          <a:ext cx="2664000" cy="241926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 </a:t>
                      </a:r>
                      <a:r>
                        <a:rPr kumimoji="1" lang="en-US" altLang="ja-JP" sz="1100" dirty="0" err="1">
                          <a:solidFill>
                            <a:srgbClr val="CCCCCC"/>
                          </a:solidFill>
                        </a:rPr>
                        <a:t>runtype</a:t>
                      </a:r>
                      <a:r>
                        <a:rPr kumimoji="1" lang="en-US" altLang="ja-JP" sz="1100" dirty="0">
                          <a:solidFill>
                            <a:srgbClr val="CCCCCC"/>
                          </a:solidFill>
                        </a:rPr>
                        <a:t>=energy method=HF basis=6-31G(d) ※</a:t>
                      </a:r>
                      <a:r>
                        <a:rPr kumimoji="1" lang="ja-JP" altLang="en-US" sz="1100" dirty="0">
                          <a:solidFill>
                            <a:srgbClr val="CCCCCC"/>
                          </a:solidFill>
                        </a:rPr>
                        <a:t>改行しない</a:t>
                      </a:r>
                      <a:endParaRPr kumimoji="1" lang="en-US" altLang="ja-JP" sz="1100" dirty="0">
                        <a:solidFill>
                          <a:srgbClr val="CCCCCC"/>
                        </a:solidFill>
                      </a:endParaRPr>
                    </a:p>
                    <a:p>
                      <a:endParaRPr kumimoji="1" lang="en-US" altLang="ja-JP" sz="1100" dirty="0">
                        <a:solidFill>
                          <a:srgbClr val="CCCCCC"/>
                        </a:solidFill>
                      </a:endParaRPr>
                    </a:p>
                    <a:p>
                      <a:r>
                        <a:rPr kumimoji="1" lang="en-US" altLang="ja-JP" sz="1100" dirty="0">
                          <a:solidFill>
                            <a:srgbClr val="CCCCCC"/>
                          </a:solidFill>
                        </a:rPr>
                        <a:t>control </a:t>
                      </a:r>
                      <a:r>
                        <a:rPr kumimoji="1" lang="en-US" altLang="ja-JP" sz="1100" dirty="0" err="1">
                          <a:solidFill>
                            <a:srgbClr val="CCCCCC"/>
                          </a:solidFill>
                        </a:rPr>
                        <a:t>bohr</a:t>
                      </a:r>
                      <a:r>
                        <a:rPr kumimoji="1" lang="en-US" altLang="ja-JP" sz="1100" dirty="0">
                          <a:solidFill>
                            <a:srgbClr val="CCCCCC"/>
                          </a:solidFill>
                        </a:rPr>
                        <a:t>=.true.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4" name="コンテンツ プレースホルダー 10">
            <a:extLst>
              <a:ext uri="{FF2B5EF4-FFF2-40B4-BE49-F238E27FC236}">
                <a16:creationId xmlns:a16="http://schemas.microsoft.com/office/drawing/2014/main" id="{08E6A651-CC82-88B3-4716-3649BD1D9B87}"/>
              </a:ext>
            </a:extLst>
          </p:cNvPr>
          <p:cNvGraphicFramePr>
            <a:graphicFrameLocks noGrp="1"/>
          </p:cNvGraphicFramePr>
          <p:nvPr>
            <p:ph idx="14"/>
            <p:extLst>
              <p:ext uri="{D42A27DB-BD31-4B8C-83A1-F6EECF244321}">
                <p14:modId xmlns:p14="http://schemas.microsoft.com/office/powerpoint/2010/main" val="2818606055"/>
              </p:ext>
            </p:extLst>
          </p:nvPr>
        </p:nvGraphicFramePr>
        <p:xfrm>
          <a:off x="3203575"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Tree>
    <p:extLst>
      <p:ext uri="{BB962C8B-B14F-4D97-AF65-F5344CB8AC3E}">
        <p14:creationId xmlns:p14="http://schemas.microsoft.com/office/powerpoint/2010/main" val="10312194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r>
              <a:rPr lang="ja-JP" altLang="en-US" dirty="0"/>
              <a:t>まず酸素を題材としたシングレット状態とトリプレット状態の計算について解説する</a:t>
            </a:r>
            <a:r>
              <a:rPr lang="en-US" altLang="ja-JP" dirty="0"/>
              <a:t>. </a:t>
            </a:r>
            <a:r>
              <a:rPr lang="ja-JP" altLang="en-US" dirty="0"/>
              <a:t>次に水素原子および炎色反応を題材として原子の可視紫外分光スペクトルの計算方法を解説する</a:t>
            </a:r>
            <a:r>
              <a:rPr lang="en-US" altLang="ja-JP" dirty="0"/>
              <a:t>. </a:t>
            </a:r>
            <a:r>
              <a:rPr lang="ja-JP" altLang="en-US" dirty="0"/>
              <a:t>最後に分子のスペクトルの計算方法を解説する</a:t>
            </a:r>
            <a:r>
              <a:rPr lang="en-US" altLang="ja-JP" dirty="0"/>
              <a:t>.</a:t>
            </a:r>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3026843155"/>
              </p:ext>
            </p:extLst>
          </p:nvPr>
        </p:nvGraphicFramePr>
        <p:xfrm>
          <a:off x="468313" y="842963"/>
          <a:ext cx="8207364" cy="397472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pPr algn="ctr"/>
                      <a:endParaRPr kumimoji="1" lang="ja-JP" altLang="en-US" dirty="0"/>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r>
                        <a:rPr kumimoji="1" lang="ja-JP" altLang="en-US" b="1" dirty="0">
                          <a:solidFill>
                            <a:schemeClr val="bg1"/>
                          </a:solidFill>
                        </a:rPr>
                        <a:t>⬆</a:t>
                      </a:r>
                      <a:r>
                        <a:rPr kumimoji="1" lang="ja-JP" altLang="en-US" b="1" dirty="0">
                          <a:solidFill>
                            <a:schemeClr val="tx2"/>
                          </a:solidFill>
                        </a:rPr>
                        <a:t>　</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504000">
                <a:tc gridSpan="3">
                  <a:txBody>
                    <a:bodyPr/>
                    <a:lstStyle/>
                    <a:p>
                      <a:pPr algn="ctr"/>
                      <a:r>
                        <a:rPr kumimoji="1" lang="ja-JP" altLang="en-US" sz="1300" dirty="0"/>
                        <a:t>シングレット状態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トリプレット状態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シングレット励起状態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t>トリプレット励起状態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285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r h="504000">
                <a:tc gridSpan="12">
                  <a:txBody>
                    <a:bodyPr/>
                    <a:lstStyle/>
                    <a:p>
                      <a:pPr algn="ctr"/>
                      <a:r>
                        <a:rPr kumimoji="1" lang="ja-JP" altLang="en-US" sz="1300" b="1" dirty="0">
                          <a:solidFill>
                            <a:schemeClr val="accent4"/>
                          </a:solidFill>
                        </a:rPr>
                        <a:t>➡ 通常はシングレットの方が安定だが</a:t>
                      </a:r>
                      <a:r>
                        <a:rPr kumimoji="1" lang="en-US" altLang="ja-JP" sz="1300" b="1" dirty="0">
                          <a:solidFill>
                            <a:schemeClr val="accent4"/>
                          </a:solidFill>
                        </a:rPr>
                        <a:t>, </a:t>
                      </a:r>
                      <a:r>
                        <a:rPr kumimoji="1" lang="ja-JP" altLang="en-US" sz="1300" b="1" dirty="0">
                          <a:solidFill>
                            <a:schemeClr val="accent4"/>
                          </a:solidFill>
                        </a:rPr>
                        <a:t>シングレットとトリプレットどちらが基底状態かは系による</a:t>
                      </a:r>
                      <a:r>
                        <a:rPr kumimoji="1" lang="en-US" altLang="ja-JP" sz="1300" b="1" dirty="0">
                          <a:solidFill>
                            <a:schemeClr val="accent4"/>
                          </a:solidFill>
                        </a:rPr>
                        <a:t>.</a:t>
                      </a:r>
                      <a:endParaRPr kumimoji="1" lang="ja-JP" altLang="en-US" sz="1300" b="1" dirty="0">
                        <a:solidFill>
                          <a:schemeClr val="accent4"/>
                        </a:solidFill>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48834665"/>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r>
              <a:rPr lang="en-US" altLang="ja-JP" dirty="0"/>
              <a:t>※ </a:t>
            </a:r>
            <a:r>
              <a:rPr lang="ja-JP" altLang="en-US" dirty="0"/>
              <a:t>画像はイメージです</a:t>
            </a:r>
            <a:r>
              <a:rPr lang="en-US" altLang="ja-JP" dirty="0"/>
              <a:t>. C</a:t>
            </a:r>
            <a:r>
              <a:rPr lang="ja-JP" altLang="en-US" dirty="0"/>
              <a:t>原子や</a:t>
            </a:r>
            <a:r>
              <a:rPr lang="en-US" altLang="ja-JP" dirty="0"/>
              <a:t>O</a:t>
            </a:r>
            <a:r>
              <a:rPr lang="ja-JP" altLang="en-US" dirty="0"/>
              <a:t>原子</a:t>
            </a:r>
            <a:r>
              <a:rPr lang="en-US" altLang="ja-JP" dirty="0"/>
              <a:t>, O</a:t>
            </a:r>
            <a:r>
              <a:rPr lang="ja-JP" altLang="en-US" dirty="0"/>
              <a:t>₂分子ではトリプレットの方が安定である</a:t>
            </a:r>
            <a:r>
              <a:rPr lang="en-US" altLang="ja-JP" dirty="0"/>
              <a:t>.</a:t>
            </a:r>
            <a:endParaRPr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110</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extLst>
              <p:ext uri="{D42A27DB-BD31-4B8C-83A1-F6EECF244321}">
                <p14:modId xmlns:p14="http://schemas.microsoft.com/office/powerpoint/2010/main" val="4091315669"/>
              </p:ext>
            </p:extLst>
          </p:nvPr>
        </p:nvGraphicFramePr>
        <p:xfrm>
          <a:off x="468313" y="842963"/>
          <a:ext cx="2736000" cy="3990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ja-JP" altLang="en-US" sz="1300" dirty="0"/>
                        <a:t>酸素分子</a:t>
                      </a:r>
                      <a:r>
                        <a:rPr kumimoji="1" lang="en-US" altLang="ja-JP" sz="1300" dirty="0"/>
                        <a:t>O</a:t>
                      </a:r>
                      <a:r>
                        <a:rPr kumimoji="1" lang="en-US" altLang="ja-JP" sz="1300" baseline="-25000" dirty="0"/>
                        <a:t>2</a:t>
                      </a:r>
                      <a:r>
                        <a:rPr kumimoji="1" lang="ja-JP" altLang="en-US" sz="1300" dirty="0"/>
                        <a:t>では平衡構造において</a:t>
                      </a:r>
                      <a:r>
                        <a:rPr kumimoji="1" lang="en-US" altLang="ja-JP" sz="1300" dirty="0"/>
                        <a:t>, </a:t>
                      </a:r>
                      <a:r>
                        <a:rPr kumimoji="1" lang="ja-JP" altLang="en-US" sz="1300" dirty="0"/>
                        <a:t>一重項よりも三重項の方が低いエネルギーをもつ</a:t>
                      </a:r>
                      <a:r>
                        <a:rPr kumimoji="1" lang="en-US" altLang="ja-JP" sz="1300" dirty="0"/>
                        <a:t>.  HF</a:t>
                      </a:r>
                      <a:r>
                        <a:rPr kumimoji="1" lang="ja-JP" altLang="en-US" sz="1300" dirty="0"/>
                        <a:t>法で一重項と三重項それぞれのエネルギーを比較せよ</a:t>
                      </a:r>
                      <a:r>
                        <a:rPr kumimoji="1" lang="en-US" altLang="ja-JP" sz="1300" dirty="0"/>
                        <a:t>. CCSD</a:t>
                      </a:r>
                      <a:r>
                        <a:rPr kumimoji="1" lang="ja-JP" altLang="en-US" sz="1300" dirty="0"/>
                        <a:t>法でもこのエネルギーの大小関係は同じか？</a:t>
                      </a:r>
                      <a:endParaRPr kumimoji="1" lang="en-US" altLang="ja-JP" sz="1300" dirty="0"/>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examples/multiplicity/</a:t>
                      </a:r>
                      <a:r>
                        <a:rPr kumimoji="1" lang="en-US" altLang="ja-JP" sz="1300" b="1" dirty="0" err="1">
                          <a:solidFill>
                            <a:schemeClr val="tx2"/>
                          </a:solidFill>
                        </a:rPr>
                        <a:t>triplet.gjf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1300" dirty="0">
                          <a:solidFill>
                            <a:srgbClr val="D4D4D4"/>
                          </a:solidFill>
                          <a:latin typeface="Consolas" panose="020B0609020204030204" pitchFamily="49" charset="0"/>
                        </a:rPr>
                        <a:t># HF/aug-cc-pVTZ opt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O2 triplet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a:t>
                      </a:r>
                      <a:r>
                        <a:rPr kumimoji="1" lang="pl-PL" altLang="ja-JP" sz="1300" dirty="0">
                          <a:solidFill>
                            <a:schemeClr val="accent4">
                              <a:lumMod val="60000"/>
                              <a:lumOff val="40000"/>
                            </a:schemeClr>
                          </a:solidFill>
                          <a:latin typeface="Consolas" panose="020B0609020204030204" pitchFamily="49" charset="0"/>
                        </a:rPr>
                        <a:t>3</a:t>
                      </a:r>
                    </a:p>
                    <a:p>
                      <a:r>
                        <a:rPr kumimoji="1" lang="pl-PL" altLang="ja-JP" sz="1300" dirty="0">
                          <a:solidFill>
                            <a:srgbClr val="D4D4D4"/>
                          </a:solidFill>
                          <a:latin typeface="Consolas" panose="020B0609020204030204" pitchFamily="49" charset="0"/>
                        </a:rPr>
                        <a:t>O  0.0  0.0  0.0</a:t>
                      </a:r>
                    </a:p>
                    <a:p>
                      <a:r>
                        <a:rPr kumimoji="1" lang="pl-PL" altLang="ja-JP" sz="1300" dirty="0">
                          <a:solidFill>
                            <a:srgbClr val="D4D4D4"/>
                          </a:solidFill>
                          <a:latin typeface="Consolas" panose="020B0609020204030204" pitchFamily="49" charset="0"/>
                        </a:rPr>
                        <a:t>O  0.0  0.0  2.2</a:t>
                      </a:r>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111</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1" name="コンテンツ プレースホルダー 10" descr="グラフ, 折れ線グラフ&#10;&#10;自動的に生成された説明">
            <a:extLst>
              <a:ext uri="{FF2B5EF4-FFF2-40B4-BE49-F238E27FC236}">
                <a16:creationId xmlns:a16="http://schemas.microsoft.com/office/drawing/2014/main" id="{E9FFB44A-75F7-D073-BA14-A5CC4917AB75}"/>
              </a:ext>
            </a:extLst>
          </p:cNvPr>
          <p:cNvPicPr>
            <a:picLocks noGrp="1" noChangeAspect="1"/>
          </p:cNvPicPr>
          <p:nvPr>
            <p:ph idx="14"/>
          </p:nvPr>
        </p:nvPicPr>
        <p:blipFill>
          <a:blip r:embed="rId3"/>
          <a:stretch>
            <a:fillRect/>
          </a:stretch>
        </p:blipFill>
        <p:spPr>
          <a:xfrm>
            <a:off x="3346449" y="842963"/>
            <a:ext cx="5329237" cy="3552825"/>
          </a:xfrm>
        </p:spPr>
      </p:pic>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668747"/>
          </a:xfrm>
        </p:spPr>
        <p:txBody>
          <a:bodyPr/>
          <a:lstStyle/>
          <a:p>
            <a:pPr marL="357188" indent="-357188">
              <a:tabLst>
                <a:tab pos="1797050" algn="l"/>
              </a:tabLst>
            </a:pPr>
            <a:r>
              <a:rPr lang="ja-JP" altLang="en-US" b="1" dirty="0">
                <a:solidFill>
                  <a:schemeClr val="tx2"/>
                </a:solidFill>
              </a:rPr>
              <a:t>計算手法</a:t>
            </a:r>
            <a:endParaRPr lang="en-US" altLang="ja-JP" b="1" dirty="0">
              <a:solidFill>
                <a:schemeClr val="tx2"/>
              </a:solidFill>
            </a:endParaRPr>
          </a:p>
          <a:p>
            <a:pPr marL="814388" lvl="2" indent="-357188" defTabSz="852488">
              <a:buFont typeface="Arial" panose="020B0604020202020204" pitchFamily="34" charset="0"/>
              <a:buChar char="•"/>
              <a:tabLst>
                <a:tab pos="1797050" algn="l"/>
              </a:tabLst>
            </a:pPr>
            <a:r>
              <a:rPr lang="en-US" altLang="ja-JP" sz="1300" dirty="0"/>
              <a:t>ZINDO	</a:t>
            </a:r>
            <a:r>
              <a:rPr lang="ja-JP" altLang="en-US" sz="1300" dirty="0"/>
              <a:t>半経験的分子軌道法による励起状態計算</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a:t>
            </a:r>
            <a:r>
              <a:rPr kumimoji="1" lang="en-US" altLang="ja-JP" sz="1200" b="0" dirty="0">
                <a:solidFill>
                  <a:schemeClr val="tx1"/>
                </a:solidFill>
              </a:rPr>
              <a:t>*</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marL="814388" lvl="2" indent="-357188" defTabSz="852488">
              <a:buFont typeface="Arial" panose="020B0604020202020204" pitchFamily="34" charset="0"/>
              <a:buChar char="•"/>
              <a:tabLst>
                <a:tab pos="1797050" algn="l"/>
              </a:tabLst>
            </a:pPr>
            <a:r>
              <a:rPr lang="en-US" altLang="ja-JP" sz="1300" dirty="0"/>
              <a:t>TDDFT	TD B3LYP/6-31G(d)</a:t>
            </a:r>
            <a:r>
              <a:rPr lang="ja-JP" altLang="en-US" sz="1300" dirty="0"/>
              <a:t>のように使う</a:t>
            </a:r>
            <a:r>
              <a:rPr lang="en-US" altLang="ja-JP" sz="1300" dirty="0"/>
              <a:t>. TD</a:t>
            </a:r>
            <a:r>
              <a:rPr lang="ja-JP" altLang="en-US" sz="1300" dirty="0"/>
              <a:t>の後には空白が必要</a:t>
            </a:r>
            <a:r>
              <a:rPr lang="en-US" altLang="ja-JP" sz="1300" dirty="0"/>
              <a:t>. TD</a:t>
            </a:r>
            <a:r>
              <a:rPr lang="ja-JP" altLang="en-US" sz="1300" dirty="0"/>
              <a:t>は後に書いてもよい</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pPr marL="357188" indent="-357188">
              <a:tabLst>
                <a:tab pos="1797050" algn="l"/>
              </a:tabLst>
            </a:pPr>
            <a:endParaRPr lang="en-US" altLang="ja-JP" dirty="0"/>
          </a:p>
          <a:p>
            <a:pPr marL="357188" indent="-357188">
              <a:tabLst>
                <a:tab pos="1797050" algn="l"/>
              </a:tabLst>
            </a:pPr>
            <a:r>
              <a:rPr lang="ja-JP" altLang="en-US" b="1" dirty="0">
                <a:solidFill>
                  <a:schemeClr val="tx2"/>
                </a:solidFill>
              </a:rPr>
              <a:t>計算方法</a:t>
            </a:r>
            <a:endParaRPr lang="en-US" altLang="ja-JP" b="1" dirty="0">
              <a:solidFill>
                <a:schemeClr val="tx2"/>
              </a:solidFill>
            </a:endParaRPr>
          </a:p>
          <a:p>
            <a:pPr marL="814388" lvl="2" indent="-357188">
              <a:buFont typeface="Arial" panose="020B0604020202020204" pitchFamily="34" charset="0"/>
              <a:buChar char="•"/>
              <a:tabLst>
                <a:tab pos="1797050" algn="l"/>
              </a:tabLst>
            </a:pPr>
            <a:r>
              <a:rPr lang="ja-JP" altLang="en-US" dirty="0"/>
              <a:t>吸収波長</a:t>
            </a:r>
            <a:r>
              <a:rPr lang="en-US" altLang="ja-JP" dirty="0"/>
              <a:t>	</a:t>
            </a:r>
            <a:r>
              <a:rPr lang="ja-JP" altLang="en-US" sz="1300" dirty="0"/>
              <a:t>基底状態で構造最適化 → 基底状態と励起状態のエネルギー差を計算</a:t>
            </a:r>
            <a:endParaRPr lang="en-US" altLang="ja-JP" sz="1300" dirty="0"/>
          </a:p>
          <a:p>
            <a:pPr marL="814388" lvl="2" indent="-357188">
              <a:buFont typeface="Arial" panose="020B0604020202020204" pitchFamily="34" charset="0"/>
              <a:buChar char="•"/>
              <a:tabLst>
                <a:tab pos="1797050" algn="l"/>
              </a:tabLst>
            </a:pPr>
            <a:r>
              <a:rPr lang="ja-JP" altLang="en-US" dirty="0"/>
              <a:t>蛍光波長</a:t>
            </a:r>
            <a:r>
              <a:rPr lang="en-US" altLang="ja-JP" dirty="0"/>
              <a:t>	</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r>
              <a:rPr lang="en-US" altLang="ja-JP" dirty="0"/>
              <a:t>*</a:t>
            </a:r>
            <a:r>
              <a:rPr lang="en-US" altLang="ja-JP" sz="900" dirty="0"/>
              <a:t> Brillouin</a:t>
            </a:r>
            <a:r>
              <a:rPr lang="ja-JP" altLang="en-US" sz="900" dirty="0"/>
              <a:t>の定理として知られている</a:t>
            </a:r>
            <a:r>
              <a:rPr lang="en-US" altLang="ja-JP" sz="900" dirty="0"/>
              <a:t>. </a:t>
            </a:r>
            <a:r>
              <a:rPr lang="ja-JP" altLang="en-US" sz="900" dirty="0"/>
              <a:t>下記の文献を参照せよ</a:t>
            </a:r>
            <a:r>
              <a:rPr lang="en-US" altLang="ja-JP" sz="900" dirty="0"/>
              <a:t>. </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a:t>
            </a:r>
            <a:r>
              <a:rPr lang="ja-JP" altLang="en-US" dirty="0"/>
              <a:t>東京大学出版会</a:t>
            </a:r>
            <a:r>
              <a:rPr lang="en-US" altLang="ja-JP" dirty="0"/>
              <a:t>, 1987)</a:t>
            </a:r>
            <a:r>
              <a:rPr lang="ja-JP" altLang="en-US" dirty="0"/>
              <a:t> </a:t>
            </a:r>
            <a:r>
              <a:rPr lang="en-US" altLang="ja-JP" kern="100" dirty="0">
                <a:effectLst/>
              </a:rPr>
              <a:t>p.140 3.3.2</a:t>
            </a:r>
            <a:endParaRPr lang="en-US" altLang="ja-JP" dirty="0"/>
          </a:p>
          <a:p>
            <a:r>
              <a:rPr lang="ja-JP" altLang="en-US" dirty="0"/>
              <a:t>志賀 基之</a:t>
            </a:r>
            <a:r>
              <a:rPr lang="en-US" altLang="ja-JP" dirty="0"/>
              <a:t>, </a:t>
            </a:r>
            <a:r>
              <a:rPr lang="ja-JP" altLang="en-US" dirty="0"/>
              <a:t>電子状態理論の初歩</a:t>
            </a:r>
            <a:r>
              <a:rPr lang="en-US" altLang="ja-JP" dirty="0"/>
              <a:t>V, </a:t>
            </a:r>
            <a:r>
              <a:rPr lang="ja-JP" altLang="en-US" i="1" dirty="0"/>
              <a:t>アンサンブル</a:t>
            </a:r>
            <a:r>
              <a:rPr lang="ja-JP" altLang="en-US" dirty="0"/>
              <a:t> </a:t>
            </a:r>
            <a:r>
              <a:rPr lang="en-US" altLang="ja-JP" b="1" dirty="0"/>
              <a:t>15</a:t>
            </a:r>
            <a:r>
              <a:rPr lang="en-US" altLang="ja-JP" dirty="0"/>
              <a:t>, 116 (2013) https://doi.org/10.11436/mssj.15.116</a:t>
            </a:r>
            <a:endParaRPr lang="ja-JP" altLang="en-US" dirty="0"/>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112</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a:extLst>
              <a:ext uri="{FF2B5EF4-FFF2-40B4-BE49-F238E27FC236}">
                <a16:creationId xmlns:a16="http://schemas.microsoft.com/office/drawing/2014/main" id="{D6DFABFF-5822-BB8C-80AE-E843051C24E3}"/>
              </a:ext>
            </a:extLst>
          </p:cNvPr>
          <p:cNvSpPr>
            <a:spLocks noGrp="1"/>
          </p:cNvSpPr>
          <p:nvPr>
            <p:ph type="body" sz="quarter" idx="13"/>
          </p:nvPr>
        </p:nvSpPr>
        <p:spPr/>
        <p:txBody>
          <a:bodyPr/>
          <a:lstStyle/>
          <a:p>
            <a:r>
              <a:rPr lang="ja-JP" altLang="en-US" dirty="0"/>
              <a:t>解析解は下記パッケージを参照</a:t>
            </a:r>
            <a:r>
              <a:rPr lang="en-US" altLang="ja-JP" dirty="0"/>
              <a:t>.</a:t>
            </a:r>
          </a:p>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pPr algn="ctr"/>
                          <a14:m>
                            <m:oMathPara xmlns:m="http://schemas.openxmlformats.org/officeDocument/2006/math">
                              <m:oMathParaPr>
                                <m:jc m:val="centerGroup"/>
                              </m:oMathParaPr>
                              <m:oMath xmlns:m="http://schemas.openxmlformats.org/officeDocument/2006/math">
                                <m:f>
                                  <m:fPr>
                                    <m:type m:val="lin"/>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fPr>
                                  <m:num>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d>
                                      <m:d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dPr>
                                      <m:e>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e>
                                    </m:d>
                                  </m:num>
                                  <m:den>
                                    <m:sSub>
                                      <m:sSub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sub>
                                    </m:sSub>
                                  </m:den>
                                </m:f>
                              </m:oMath>
                            </m:oMathPara>
                          </a14:m>
                          <a:endParaRPr lang="ja-JP" sz="9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16667" r="-200352" b="-2393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72CDCE4E-C9C1-BE0B-9F23-2A0A8688DC81}"/>
              </a:ext>
            </a:extLst>
          </p:cNvPr>
          <p:cNvSpPr>
            <a:spLocks noGrp="1"/>
          </p:cNvSpPr>
          <p:nvPr>
            <p:ph type="title"/>
          </p:nvPr>
        </p:nvSpPr>
        <p:spPr>
          <a:xfrm>
            <a:off x="0" y="0"/>
            <a:ext cx="9144000" cy="468000"/>
          </a:xfrm>
        </p:spPr>
        <p:txBody>
          <a:bodyPr/>
          <a:lstStyle/>
          <a:p>
            <a:r>
              <a:rPr lang="en-US" altLang="ja-JP" dirty="0"/>
              <a:t>CIS</a:t>
            </a:r>
            <a:r>
              <a:rPr lang="ja-JP" altLang="en-US" dirty="0"/>
              <a:t>法</a:t>
            </a:r>
          </a:p>
        </p:txBody>
      </p:sp>
      <p:sp>
        <p:nvSpPr>
          <p:cNvPr id="4" name="スライド番号プレースホルダー 3">
            <a:extLst>
              <a:ext uri="{FF2B5EF4-FFF2-40B4-BE49-F238E27FC236}">
                <a16:creationId xmlns:a16="http://schemas.microsoft.com/office/drawing/2014/main" id="{70E8CF63-9A55-BA15-EF18-974E4DD1AFE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113</a:t>
            </a:fld>
            <a:endParaRPr lang="ja-JP" altLang="en-US"/>
          </a:p>
        </p:txBody>
      </p:sp>
      <p:graphicFrame>
        <p:nvGraphicFramePr>
          <p:cNvPr id="14" name="表 9">
            <a:extLst>
              <a:ext uri="{FF2B5EF4-FFF2-40B4-BE49-F238E27FC236}">
                <a16:creationId xmlns:a16="http://schemas.microsoft.com/office/drawing/2014/main" id="{8310993A-902E-FF63-B6AC-187D7323800A}"/>
              </a:ext>
            </a:extLst>
          </p:cNvPr>
          <p:cNvGraphicFramePr>
            <a:graphicFrameLocks noGrp="1"/>
          </p:cNvGraphicFramePr>
          <p:nvPr>
            <p:ph idx="1"/>
            <p:extLst>
              <p:ext uri="{D42A27DB-BD31-4B8C-83A1-F6EECF244321}">
                <p14:modId xmlns:p14="http://schemas.microsoft.com/office/powerpoint/2010/main" val="3069425799"/>
              </p:ext>
            </p:extLst>
          </p:nvPr>
        </p:nvGraphicFramePr>
        <p:xfrm>
          <a:off x="468313" y="842963"/>
          <a:ext cx="2736000" cy="3831718"/>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法では励起状態を計算することができる</a:t>
                      </a:r>
                      <a:r>
                        <a:rPr kumimoji="1" lang="en-US" altLang="ja-JP" sz="1300" dirty="0"/>
                        <a:t>. </a:t>
                      </a:r>
                      <a:r>
                        <a:rPr kumimoji="1" lang="ja-JP" altLang="en-US" sz="1300" dirty="0"/>
                        <a:t>右表は水素原子の例である</a:t>
                      </a:r>
                      <a:r>
                        <a:rPr kumimoji="1" lang="en-US" altLang="ja-JP" sz="1300" dirty="0"/>
                        <a:t>. CIS/6-311++G</a:t>
                      </a:r>
                      <a:r>
                        <a:rPr kumimoji="1" lang="ja-JP" altLang="en-US" sz="1300" dirty="0"/>
                        <a:t>で計算した波長は</a:t>
                      </a:r>
                      <a:r>
                        <a:rPr kumimoji="1" lang="en-US" altLang="ja-JP" sz="1300" dirty="0"/>
                        <a:t>119.57 nm</a:t>
                      </a:r>
                      <a:r>
                        <a:rPr kumimoji="1" lang="ja-JP" altLang="en-US" sz="1300" dirty="0"/>
                        <a:t>であり</a:t>
                      </a:r>
                      <a:r>
                        <a:rPr kumimoji="1" lang="en-US" altLang="ja-JP" sz="1300" dirty="0"/>
                        <a:t>Lyman </a:t>
                      </a:r>
                      <a:r>
                        <a:rPr kumimoji="1" lang="el-GR" altLang="ja-JP" sz="1300" dirty="0"/>
                        <a:t>α</a:t>
                      </a:r>
                      <a:r>
                        <a:rPr kumimoji="1" lang="ja-JP" altLang="en-US" sz="1300" dirty="0"/>
                        <a:t>線の波長</a:t>
                      </a:r>
                      <a:r>
                        <a:rPr kumimoji="1" lang="en-US" altLang="ja-JP" sz="1300" dirty="0"/>
                        <a:t>121.56 nm</a:t>
                      </a:r>
                      <a:r>
                        <a:rPr kumimoji="1" lang="ja-JP" altLang="en-US" sz="1300" dirty="0"/>
                        <a:t>を再現している</a:t>
                      </a:r>
                      <a:r>
                        <a:rPr kumimoji="1" lang="en-US" altLang="ja-JP" sz="1300" dirty="0"/>
                        <a:t>. </a:t>
                      </a:r>
                      <a:r>
                        <a:rPr kumimoji="1" lang="ja-JP" altLang="en-US" sz="1300" dirty="0"/>
                        <a:t>なお</a:t>
                      </a:r>
                      <a:r>
                        <a:rPr kumimoji="1" lang="en-US" altLang="ja-JP" sz="1300" dirty="0"/>
                        <a:t>, </a:t>
                      </a:r>
                      <a:r>
                        <a:rPr kumimoji="1" lang="ja-JP" altLang="en-US" sz="1300" dirty="0"/>
                        <a:t>水素原子では</a:t>
                      </a:r>
                      <a:r>
                        <a:rPr kumimoji="1" lang="en-US" altLang="ja-JP" sz="1300" dirty="0"/>
                        <a:t>++</a:t>
                      </a:r>
                      <a:r>
                        <a:rPr kumimoji="1" lang="ja-JP" altLang="en-US" sz="1300" dirty="0"/>
                        <a:t>を加えないと励起状態のエネルギーが全く記述できない</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tx2"/>
                          </a:solidFill>
                        </a:rPr>
                        <a:t>examples/Lyman/CIS/6-311++</a:t>
                      </a:r>
                      <a:r>
                        <a:rPr kumimoji="1" lang="en-US" altLang="ja-JP" sz="1200" b="1" dirty="0" err="1">
                          <a:solidFill>
                            <a:schemeClr val="tx2"/>
                          </a:solidFill>
                        </a:rPr>
                        <a:t>G.gjf</a:t>
                      </a:r>
                      <a:endParaRPr kumimoji="1" lang="ja-JP" altLang="en-US" sz="12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404000">
                <a:tc>
                  <a:txBody>
                    <a:bodyPr/>
                    <a:lstStyle/>
                    <a:p>
                      <a:r>
                        <a:rPr kumimoji="1" lang="pl-PL" altLang="ja-JP" sz="1300" dirty="0">
                          <a:solidFill>
                            <a:srgbClr val="D4D4D4"/>
                          </a:solidFill>
                          <a:latin typeface="Consolas" panose="020B0609020204030204" pitchFamily="49" charset="0"/>
                        </a:rPr>
                        <a:t># CIS/6-311++G</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Lyman series</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0  2</a:t>
                      </a:r>
                    </a:p>
                    <a:p>
                      <a:r>
                        <a:rPr kumimoji="1" lang="pl-PL" altLang="ja-JP" sz="1300" dirty="0">
                          <a:solidFill>
                            <a:srgbClr val="D4D4D4"/>
                          </a:solidFill>
                          <a:latin typeface="Consolas" panose="020B0609020204030204" pitchFamily="49" charset="0"/>
                        </a:rPr>
                        <a:t>H  0.0  0.0  0.0</a:t>
                      </a:r>
                    </a:p>
                    <a:p>
                      <a:endParaRPr kumimoji="1" lang="pl-PL" altLang="ja-JP" sz="1300" dirty="0">
                        <a:solidFill>
                          <a:srgbClr val="D4D4D4"/>
                        </a:solidFill>
                        <a:latin typeface="Consolas" panose="020B0609020204030204" pitchFamily="49" charset="0"/>
                      </a:endParaRPr>
                    </a:p>
                    <a:p>
                      <a:endParaRPr kumimoji="1" lang="pl-PL" altLang="ja-JP" sz="13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4371174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ja-JP" altLang="en-US" dirty="0"/>
              <a:t>演習：</a:t>
            </a:r>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114</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https://physics.nist.gov/PhysRefData/Handbook/Tables/lithiumtable2.htm</a:t>
            </a:r>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
        <p:nvSpPr>
          <p:cNvPr id="3" name="テキスト ボックス 2">
            <a:extLst>
              <a:ext uri="{FF2B5EF4-FFF2-40B4-BE49-F238E27FC236}">
                <a16:creationId xmlns:a16="http://schemas.microsoft.com/office/drawing/2014/main" id="{68780A30-4EFE-1A17-8383-650C37050E31}"/>
              </a:ext>
            </a:extLst>
          </p:cNvPr>
          <p:cNvSpPr txBox="1"/>
          <p:nvPr/>
        </p:nvSpPr>
        <p:spPr>
          <a:xfrm>
            <a:off x="468313" y="549156"/>
            <a:ext cx="2271151" cy="292388"/>
          </a:xfrm>
          <a:prstGeom prst="rect">
            <a:avLst/>
          </a:prstGeom>
          <a:noFill/>
        </p:spPr>
        <p:txBody>
          <a:bodyPr wrap="square">
            <a:spAutoFit/>
          </a:bodyPr>
          <a:lstStyle/>
          <a:p>
            <a:r>
              <a:rPr kumimoji="1" lang="en-US" altLang="ja-JP" sz="1300" b="1" dirty="0">
                <a:solidFill>
                  <a:schemeClr val="accent4"/>
                </a:solidFill>
              </a:rPr>
              <a:t>Li</a:t>
            </a:r>
            <a:r>
              <a:rPr kumimoji="1" lang="ja-JP" altLang="en-US" sz="1300" b="1" dirty="0">
                <a:solidFill>
                  <a:schemeClr val="accent4"/>
                </a:solidFill>
              </a:rPr>
              <a:t>を計算してみよう</a:t>
            </a:r>
          </a:p>
        </p:txBody>
      </p:sp>
    </p:spTree>
    <p:extLst>
      <p:ext uri="{BB962C8B-B14F-4D97-AF65-F5344CB8AC3E}">
        <p14:creationId xmlns:p14="http://schemas.microsoft.com/office/powerpoint/2010/main" val="37186066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graphicFrame>
        <p:nvGraphicFramePr>
          <p:cNvPr id="5" name="コンテンツ プレースホルダー 7">
            <a:extLst>
              <a:ext uri="{FF2B5EF4-FFF2-40B4-BE49-F238E27FC236}">
                <a16:creationId xmlns:a16="http://schemas.microsoft.com/office/drawing/2014/main" id="{75A362C9-65FE-BEC4-C015-D6F6E8D45979}"/>
              </a:ext>
            </a:extLst>
          </p:cNvPr>
          <p:cNvGraphicFramePr>
            <a:graphicFrameLocks noGrp="1"/>
          </p:cNvGraphicFramePr>
          <p:nvPr>
            <p:ph idx="1"/>
            <p:extLst>
              <p:ext uri="{D42A27DB-BD31-4B8C-83A1-F6EECF244321}">
                <p14:modId xmlns:p14="http://schemas.microsoft.com/office/powerpoint/2010/main" val="4151411745"/>
              </p:ext>
            </p:extLst>
          </p:nvPr>
        </p:nvGraphicFramePr>
        <p:xfrm>
          <a:off x="468313" y="842963"/>
          <a:ext cx="8230065" cy="3528480"/>
        </p:xfrm>
        <a:graphic>
          <a:graphicData uri="http://schemas.openxmlformats.org/drawingml/2006/table">
            <a:tbl>
              <a:tblPr firstRow="1" firstCol="1" bandRow="1">
                <a:tableStyleId>{2D5ABB26-0587-4C30-8999-92F81FD0307C}</a:tableStyleId>
              </a:tblPr>
              <a:tblGrid>
                <a:gridCol w="706065">
                  <a:extLst>
                    <a:ext uri="{9D8B030D-6E8A-4147-A177-3AD203B41FA5}">
                      <a16:colId xmlns:a16="http://schemas.microsoft.com/office/drawing/2014/main" val="2951375479"/>
                    </a:ext>
                  </a:extLst>
                </a:gridCol>
                <a:gridCol w="1260000">
                  <a:extLst>
                    <a:ext uri="{9D8B030D-6E8A-4147-A177-3AD203B41FA5}">
                      <a16:colId xmlns:a16="http://schemas.microsoft.com/office/drawing/2014/main" val="3504969755"/>
                    </a:ext>
                  </a:extLst>
                </a:gridCol>
                <a:gridCol w="1656000">
                  <a:extLst>
                    <a:ext uri="{9D8B030D-6E8A-4147-A177-3AD203B41FA5}">
                      <a16:colId xmlns:a16="http://schemas.microsoft.com/office/drawing/2014/main" val="709796464"/>
                    </a:ext>
                  </a:extLst>
                </a:gridCol>
                <a:gridCol w="1260000">
                  <a:extLst>
                    <a:ext uri="{9D8B030D-6E8A-4147-A177-3AD203B41FA5}">
                      <a16:colId xmlns:a16="http://schemas.microsoft.com/office/drawing/2014/main" val="2745793356"/>
                    </a:ext>
                  </a:extLst>
                </a:gridCol>
                <a:gridCol w="2016000">
                  <a:extLst>
                    <a:ext uri="{9D8B030D-6E8A-4147-A177-3AD203B41FA5}">
                      <a16:colId xmlns:a16="http://schemas.microsoft.com/office/drawing/2014/main" val="2432590264"/>
                    </a:ext>
                  </a:extLst>
                </a:gridCol>
                <a:gridCol w="1332000">
                  <a:extLst>
                    <a:ext uri="{9D8B030D-6E8A-4147-A177-3AD203B41FA5}">
                      <a16:colId xmlns:a16="http://schemas.microsoft.com/office/drawing/2014/main" val="781044291"/>
                    </a:ext>
                  </a:extLst>
                </a:gridCol>
              </a:tblGrid>
              <a:tr h="576000">
                <a:tc gridSpan="6">
                  <a:txBody>
                    <a:bodyPr/>
                    <a:lstStyle/>
                    <a:p>
                      <a:r>
                        <a:rPr kumimoji="1" lang="en-US" altLang="ja-JP" sz="1400" dirty="0"/>
                        <a:t>CIS/6-311G(3d2f,3p2d)</a:t>
                      </a:r>
                      <a:r>
                        <a:rPr kumimoji="1" lang="ja-JP" altLang="en-US" sz="1400" dirty="0"/>
                        <a:t>でリチウムの吸収・蛍光波長が計算できた</a:t>
                      </a:r>
                      <a:r>
                        <a:rPr kumimoji="1" lang="en-US" altLang="ja-JP" sz="1400" dirty="0"/>
                        <a:t>. </a:t>
                      </a:r>
                      <a:r>
                        <a:rPr kumimoji="1" lang="ja-JP" altLang="en-US" sz="1400" dirty="0"/>
                        <a:t>これを参考に他の金属も計算せよ</a:t>
                      </a:r>
                      <a:r>
                        <a:rPr kumimoji="1" lang="en-US" altLang="ja-JP" sz="1400" dirty="0"/>
                        <a:t>.</a:t>
                      </a:r>
                    </a:p>
                    <a:p>
                      <a:r>
                        <a:rPr kumimoji="1" lang="ja-JP" altLang="en-US" sz="1400" dirty="0"/>
                        <a:t>ただし</a:t>
                      </a:r>
                      <a:r>
                        <a:rPr kumimoji="1" lang="en-US" altLang="ja-JP" sz="1400" dirty="0"/>
                        <a:t>, </a:t>
                      </a:r>
                      <a:r>
                        <a:rPr kumimoji="1" lang="ja-JP" altLang="en-US" sz="1400" dirty="0"/>
                        <a:t>基底関数には</a:t>
                      </a:r>
                      <a:r>
                        <a:rPr kumimoji="1" lang="en-US" altLang="ja-JP" sz="1400" dirty="0"/>
                        <a:t>SDD</a:t>
                      </a:r>
                      <a:r>
                        <a:rPr kumimoji="1" lang="ja-JP" altLang="en-US" sz="1400" dirty="0"/>
                        <a:t>を用い</a:t>
                      </a:r>
                      <a:r>
                        <a:rPr kumimoji="1" lang="en-US" altLang="ja-JP" sz="1400" dirty="0"/>
                        <a:t>, TD-DFT</a:t>
                      </a:r>
                      <a:r>
                        <a:rPr kumimoji="1" lang="ja-JP" altLang="en-US" sz="1400" dirty="0"/>
                        <a:t>法の結果および実験値と比較せよ</a:t>
                      </a:r>
                      <a:r>
                        <a:rPr kumimoji="1" lang="en-US" altLang="ja-JP" sz="1400" dirty="0"/>
                        <a:t>. </a:t>
                      </a:r>
                      <a:r>
                        <a:rPr kumimoji="1" lang="ja-JP" altLang="en-US" sz="1400" dirty="0"/>
                        <a:t>単位は</a:t>
                      </a:r>
                      <a:r>
                        <a:rPr kumimoji="1" lang="en-US" altLang="ja-JP" sz="1400" dirty="0"/>
                        <a:t>nm</a:t>
                      </a:r>
                      <a:r>
                        <a:rPr kumimoji="1" lang="ja-JP" altLang="en-US" sz="1400" dirty="0"/>
                        <a:t>とする</a:t>
                      </a:r>
                      <a:r>
                        <a:rPr kumimoji="1" lang="en-US" altLang="ja-JP" sz="1400" dirty="0"/>
                        <a:t>.</a:t>
                      </a:r>
                      <a:endParaRPr kumimoji="1" lang="ja-JP" altLang="en-US" sz="1400" dirty="0"/>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CIS/SDD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B3YLP/SDD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TD APFD/SDD</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HSEH1PBE/SDD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latin typeface="+mn-ea"/>
                          <a:ea typeface="+mn-ea"/>
                          <a:cs typeface="Times New Roman" panose="02020603050405020304" pitchFamily="18" charset="0"/>
                        </a:rPr>
                        <a:t>実験値</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676.51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623.68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627.3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624.60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610.3667, 670.7926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Na</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622.24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548.19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584.68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583.12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588.9950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866.70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713.14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777.89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767.14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404.414, 766.48991</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Rb</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897.38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731.40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802.01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777.06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780.027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Cu</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379.70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1008.49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797.86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779.21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780.7659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Ca</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393.19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554.99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544.19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543.43</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558.8757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Sr</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435.47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502.12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512.57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512.13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 460.733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bl>
          </a:graphicData>
        </a:graphic>
      </p:graphicFrame>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numCol="2" anchor="b"/>
          <a:lstStyle/>
          <a:p>
            <a:r>
              <a:rPr lang="en-US" altLang="ja-JP" dirty="0"/>
              <a:t>Li</a:t>
            </a:r>
            <a:r>
              <a:rPr lang="ja-JP" altLang="en-US" dirty="0"/>
              <a:t>：</a:t>
            </a:r>
            <a:r>
              <a:rPr lang="en-US" altLang="ja-JP" dirty="0"/>
              <a:t>https://physics.nist.gov/PhysRefData/Handbook/Tables/lithiumtable2.htm</a:t>
            </a:r>
          </a:p>
          <a:p>
            <a:r>
              <a:rPr lang="en-US" altLang="ja-JP" dirty="0"/>
              <a:t>Na</a:t>
            </a:r>
            <a:r>
              <a:rPr lang="ja-JP" altLang="en-US" dirty="0"/>
              <a:t>：</a:t>
            </a:r>
            <a:r>
              <a:rPr lang="en-US" altLang="ja-JP" dirty="0"/>
              <a:t>https://physics.nist.gov/PhysRefData/Handbook/Tables/sodiumtable2.htm</a:t>
            </a:r>
          </a:p>
          <a:p>
            <a:r>
              <a:rPr lang="en-US" altLang="ja-JP" dirty="0"/>
              <a:t>K</a:t>
            </a:r>
            <a:r>
              <a:rPr lang="ja-JP" altLang="en-US" dirty="0"/>
              <a:t>：</a:t>
            </a:r>
            <a:r>
              <a:rPr lang="en-US" altLang="ja-JP" dirty="0"/>
              <a:t>https://physics.nist.gov/PhysRefData/Handbook/Tables/potassiumtable2.htm</a:t>
            </a:r>
          </a:p>
          <a:p>
            <a:r>
              <a:rPr lang="en-US" altLang="ja-JP" dirty="0"/>
              <a:t>Rb</a:t>
            </a:r>
            <a:r>
              <a:rPr lang="ja-JP" altLang="en-US" dirty="0"/>
              <a:t>：</a:t>
            </a:r>
            <a:r>
              <a:rPr lang="en-US" altLang="ja-JP" dirty="0"/>
              <a:t>https://physics.nist.gov/PhysRefData/Handbook/Tables/rubidiumtable2.htm</a:t>
            </a:r>
          </a:p>
          <a:p>
            <a:r>
              <a:rPr lang="en-US" altLang="ja-JP" dirty="0"/>
              <a:t>Cu</a:t>
            </a:r>
            <a:r>
              <a:rPr lang="ja-JP" altLang="en-US" dirty="0"/>
              <a:t>：</a:t>
            </a:r>
            <a:r>
              <a:rPr lang="en-US" altLang="ja-JP" dirty="0"/>
              <a:t>https://physics.nist.gov/PhysRefData/Handbook/Tables/coppertable2.htm</a:t>
            </a:r>
          </a:p>
          <a:p>
            <a:r>
              <a:rPr lang="en-US" altLang="ja-JP" dirty="0"/>
              <a:t>Ca</a:t>
            </a:r>
            <a:r>
              <a:rPr lang="ja-JP" altLang="en-US" dirty="0"/>
              <a:t>：</a:t>
            </a:r>
            <a:r>
              <a:rPr lang="en-US" altLang="ja-JP" dirty="0"/>
              <a:t>https://physics.nist.gov/PhysRefData/Handbook/Tables/calciumtable2.htm</a:t>
            </a:r>
          </a:p>
          <a:p>
            <a:r>
              <a:rPr lang="en-US" altLang="ja-JP" dirty="0"/>
              <a:t>Sr</a:t>
            </a:r>
            <a:r>
              <a:rPr lang="ja-JP" altLang="en-US" dirty="0"/>
              <a:t>：</a:t>
            </a:r>
            <a:r>
              <a:rPr lang="en-US" altLang="ja-JP" dirty="0"/>
              <a:t>https://physics.nist.gov/PhysRefData/Handbook/Tables/strontiumtable2.htm</a:t>
            </a:r>
          </a:p>
          <a:p>
            <a:r>
              <a:rPr lang="ja-JP" altLang="en-US" dirty="0"/>
              <a:t>いずれも高強度の輝線の値を引用したが</a:t>
            </a:r>
            <a:r>
              <a:rPr lang="en-US" altLang="ja-JP" dirty="0"/>
              <a:t>, </a:t>
            </a:r>
            <a:r>
              <a:rPr lang="ja-JP" altLang="en-US" dirty="0"/>
              <a:t>適切な状態間の遷移かは確認していない</a:t>
            </a:r>
            <a:r>
              <a:rPr lang="en-US" altLang="ja-JP" dirty="0"/>
              <a:t>.</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4"/>
          </p:nvPr>
        </p:nvSpPr>
        <p:spPr/>
        <p:txBody>
          <a:bodyPr/>
          <a:lstStyle/>
          <a:p>
            <a:fld id="{44CC7441-4F6D-4D99-AEAC-28C0433C7008}" type="slidenum">
              <a:rPr kumimoji="1" lang="ja-JP" altLang="en-US" smtClean="0"/>
              <a:pPr/>
              <a:t>115</a:t>
            </a:fld>
            <a:endParaRPr kumimoji="1" lang="ja-JP" altLang="en-US" dirty="0"/>
          </a:p>
        </p:txBody>
      </p:sp>
      <p:sp>
        <p:nvSpPr>
          <p:cNvPr id="9" name="正方形/長方形 8">
            <a:extLst>
              <a:ext uri="{FF2B5EF4-FFF2-40B4-BE49-F238E27FC236}">
                <a16:creationId xmlns:a16="http://schemas.microsoft.com/office/drawing/2014/main" id="{F8EDEFB1-7C52-72D9-58C3-D0A1BD42D758}"/>
              </a:ext>
            </a:extLst>
          </p:cNvPr>
          <p:cNvSpPr/>
          <p:nvPr/>
        </p:nvSpPr>
        <p:spPr>
          <a:xfrm>
            <a:off x="1180107" y="1820173"/>
            <a:ext cx="5953941" cy="2497616"/>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5848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B9DB1F1D-726B-CD43-0958-450F0DACCD49}"/>
              </a:ext>
            </a:extLst>
          </p:cNvPr>
          <p:cNvGraphicFramePr>
            <a:graphicFrameLocks noGrp="1"/>
          </p:cNvGraphicFramePr>
          <p:nvPr>
            <p:ph idx="1"/>
            <p:extLst>
              <p:ext uri="{D42A27DB-BD31-4B8C-83A1-F6EECF244321}">
                <p14:modId xmlns:p14="http://schemas.microsoft.com/office/powerpoint/2010/main" val="1478446496"/>
              </p:ext>
            </p:extLst>
          </p:nvPr>
        </p:nvGraphicFramePr>
        <p:xfrm>
          <a:off x="468313" y="842963"/>
          <a:ext cx="2736000" cy="3627502"/>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HF</a:t>
                      </a:r>
                      <a:r>
                        <a:rPr kumimoji="1" lang="ja-JP" altLang="en-US" sz="1300" dirty="0"/>
                        <a:t>法で構造最適化し</a:t>
                      </a:r>
                      <a:r>
                        <a:rPr kumimoji="1" lang="en-US" altLang="ja-JP" sz="1300" dirty="0"/>
                        <a:t>, </a:t>
                      </a:r>
                      <a:r>
                        <a:rPr kumimoji="1" lang="ja-JP" altLang="en-US" sz="1300" dirty="0"/>
                        <a:t>その構造において</a:t>
                      </a:r>
                      <a:r>
                        <a:rPr kumimoji="1" lang="en-US" altLang="ja-JP" sz="1300" dirty="0"/>
                        <a:t>CIS</a:t>
                      </a:r>
                      <a:r>
                        <a:rPr kumimoji="1" lang="ja-JP" altLang="en-US" sz="1300" dirty="0"/>
                        <a:t>法の計算すれば</a:t>
                      </a:r>
                      <a:r>
                        <a:rPr kumimoji="1" lang="en-US" altLang="ja-JP" sz="1300" dirty="0"/>
                        <a:t>, </a:t>
                      </a:r>
                      <a:r>
                        <a:rPr kumimoji="1" lang="ja-JP" altLang="en-US" sz="1300" dirty="0"/>
                        <a:t>吸光波長を予測できる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abs.gjf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HF/aug-cc-pVTZ 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1</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 2.0</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CIS/ChkBasis Geom=Check Guess=Read</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absorption</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t-BR" altLang="ja-JP" sz="900" dirty="0"/>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14F70C38-D973-8C8B-E845-EBC58B707BBA}"/>
              </a:ext>
            </a:extLst>
          </p:cNvPr>
          <p:cNvSpPr>
            <a:spLocks noGrp="1"/>
          </p:cNvSpPr>
          <p:nvPr>
            <p:ph type="body" sz="quarter" idx="13"/>
          </p:nvPr>
        </p:nvSpPr>
        <p:spPr/>
        <p:txBody>
          <a:bodyPr/>
          <a:lstStyle/>
          <a:p>
            <a:r>
              <a:rPr lang="pl-PL" altLang="ja-JP" dirty="0"/>
              <a:t>S. Takezawa, </a:t>
            </a:r>
            <a:r>
              <a:rPr lang="pl-PL" altLang="ja-JP" i="1" dirty="0"/>
              <a:t>J. Chem. Phys</a:t>
            </a:r>
            <a:r>
              <a:rPr lang="pl-PL" altLang="ja-JP" dirty="0"/>
              <a:t>. </a:t>
            </a:r>
            <a:r>
              <a:rPr lang="pl-PL" altLang="ja-JP" b="1" dirty="0"/>
              <a:t>52</a:t>
            </a:r>
            <a:r>
              <a:rPr lang="pl-PL" altLang="ja-JP" dirty="0"/>
              <a:t>, 2575 (1970) https://doi.org/10.1063/1.1673345</a:t>
            </a:r>
            <a:r>
              <a:rPr lang="en-US" altLang="ja-JP" dirty="0"/>
              <a:t> </a:t>
            </a:r>
            <a:r>
              <a:rPr lang="ja-JP" altLang="en-US" dirty="0"/>
              <a:t>による実験値は </a:t>
            </a:r>
            <a:r>
              <a:rPr lang="en-US" altLang="ja-JP" dirty="0"/>
              <a:t>112872.3</a:t>
            </a:r>
            <a:r>
              <a:rPr lang="ja-JP" altLang="en-US" dirty="0"/>
              <a:t> </a:t>
            </a:r>
            <a:r>
              <a:rPr lang="en-US" altLang="ja-JP" dirty="0"/>
              <a:t>cm</a:t>
            </a:r>
            <a:r>
              <a:rPr lang="ja-JP" altLang="en-US" dirty="0"/>
              <a:t>⁻</a:t>
            </a:r>
            <a:r>
              <a:rPr lang="en-US" altLang="ja-JP" dirty="0"/>
              <a:t>¹ = 88.595696 nm</a:t>
            </a:r>
            <a:endParaRPr lang="ja-JP" altLang="en-US" dirty="0"/>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src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a:xfrm>
            <a:off x="0" y="0"/>
            <a:ext cx="9144000" cy="468000"/>
          </a:xfrm>
        </p:spPr>
        <p:txBody>
          <a:bodyPr/>
          <a:lstStyle/>
          <a:p>
            <a:r>
              <a:rPr lang="ja-JP" altLang="en-US" dirty="0"/>
              <a:t>分子の吸収波長</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116</a:t>
            </a:fld>
            <a:endParaRPr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0" name="テキスト ボックス 19">
            <a:extLst>
              <a:ext uri="{FF2B5EF4-FFF2-40B4-BE49-F238E27FC236}">
                <a16:creationId xmlns:a16="http://schemas.microsoft.com/office/drawing/2014/main" id="{659F177E-1CEE-A05E-3842-02DA65FFFE2C}"/>
              </a:ext>
            </a:extLst>
          </p:cNvPr>
          <p:cNvSpPr txBox="1"/>
          <p:nvPr/>
        </p:nvSpPr>
        <p:spPr>
          <a:xfrm>
            <a:off x="4134609" y="1096698"/>
            <a:ext cx="1078148" cy="492443"/>
          </a:xfrm>
          <a:prstGeom prst="rect">
            <a:avLst/>
          </a:prstGeom>
          <a:noFill/>
        </p:spPr>
        <p:txBody>
          <a:bodyPr wrap="square">
            <a:spAutoFit/>
          </a:bodyPr>
          <a:lstStyle/>
          <a:p>
            <a:r>
              <a:rPr lang="ja-JP" altLang="en-US" sz="1300" b="1" dirty="0">
                <a:solidFill>
                  <a:schemeClr val="accent1"/>
                </a:solidFill>
              </a:rPr>
              <a:t>12.7985 eV</a:t>
            </a:r>
            <a:endParaRPr lang="en-US" altLang="ja-JP" sz="1300" b="1" dirty="0">
              <a:solidFill>
                <a:schemeClr val="accent1"/>
              </a:solidFill>
            </a:endParaRPr>
          </a:p>
          <a:p>
            <a:r>
              <a:rPr lang="en-US" altLang="ja-JP" sz="1300" b="1" dirty="0">
                <a:solidFill>
                  <a:schemeClr val="accent1"/>
                </a:solidFill>
              </a:rPr>
              <a:t>96.87 nm</a:t>
            </a:r>
            <a:endParaRPr lang="ja-JP" altLang="en-US" sz="1300" b="1" dirty="0">
              <a:solidFill>
                <a:schemeClr val="accent1"/>
              </a:solidFill>
            </a:endParaRPr>
          </a:p>
        </p:txBody>
      </p:sp>
      <p:sp>
        <p:nvSpPr>
          <p:cNvPr id="21" name="テキスト ボックス 20">
            <a:extLst>
              <a:ext uri="{FF2B5EF4-FFF2-40B4-BE49-F238E27FC236}">
                <a16:creationId xmlns:a16="http://schemas.microsoft.com/office/drawing/2014/main" id="{A5B8A8F9-76B3-0962-9C6E-932ECCD8173B}"/>
              </a:ext>
            </a:extLst>
          </p:cNvPr>
          <p:cNvSpPr txBox="1"/>
          <p:nvPr/>
        </p:nvSpPr>
        <p:spPr>
          <a:xfrm>
            <a:off x="4796632" y="3420565"/>
            <a:ext cx="1078148" cy="492443"/>
          </a:xfrm>
          <a:prstGeom prst="rect">
            <a:avLst/>
          </a:prstGeom>
          <a:noFill/>
        </p:spPr>
        <p:txBody>
          <a:bodyPr wrap="square">
            <a:spAutoFit/>
          </a:bodyPr>
          <a:lstStyle/>
          <a:p>
            <a:r>
              <a:rPr lang="en-US" altLang="ja-JP" sz="1300" dirty="0">
                <a:solidFill>
                  <a:schemeClr val="accent3"/>
                </a:solidFill>
              </a:rPr>
              <a:t>9.2370 eV  134.23 nm</a:t>
            </a:r>
            <a:endParaRPr lang="ja-JP" altLang="en-US" sz="1300" dirty="0">
              <a:solidFill>
                <a:schemeClr val="accent3"/>
              </a:solidFill>
            </a:endParaRPr>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596A-5CE8-25AF-784B-E6270AC36867}"/>
            </a:ext>
          </a:extLst>
        </p:cNvPr>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1CB4C148-4679-1BC8-CB34-5501BE7388F3}"/>
              </a:ext>
            </a:extLst>
          </p:cNvPr>
          <p:cNvGraphicFramePr>
            <a:graphicFrameLocks noGrp="1"/>
          </p:cNvGraphicFramePr>
          <p:nvPr>
            <p:ph idx="1"/>
            <p:extLst>
              <p:ext uri="{D42A27DB-BD31-4B8C-83A1-F6EECF244321}">
                <p14:modId xmlns:p14="http://schemas.microsoft.com/office/powerpoint/2010/main" val="3554320255"/>
              </p:ext>
            </p:extLst>
          </p:nvPr>
        </p:nvGraphicFramePr>
        <p:xfrm>
          <a:off x="468313" y="842963"/>
          <a:ext cx="2736000" cy="32112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法で構造最適化すれば</a:t>
                      </a:r>
                      <a:r>
                        <a:rPr kumimoji="1" lang="en-US" altLang="ja-JP" sz="1300" dirty="0"/>
                        <a:t>, </a:t>
                      </a:r>
                      <a:r>
                        <a:rPr kumimoji="1" lang="ja-JP" altLang="en-US" sz="1300" dirty="0"/>
                        <a:t>そのまま蛍光波長を予測できる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 </a:t>
                      </a:r>
                      <a:r>
                        <a:rPr kumimoji="1" lang="ja-JP" altLang="en-US" sz="1300" dirty="0"/>
                        <a:t>実験値は </a:t>
                      </a:r>
                      <a:r>
                        <a:rPr kumimoji="1" lang="en-US" altLang="ja-JP" sz="1300" dirty="0"/>
                        <a:t>133.57 nm </a:t>
                      </a:r>
                      <a:r>
                        <a:rPr kumimoji="1" lang="ja-JP" altLang="en-US" sz="1300" dirty="0"/>
                        <a:t>であるから</a:t>
                      </a:r>
                      <a:r>
                        <a:rPr kumimoji="1" lang="en-US" altLang="ja-JP" sz="1300" dirty="0"/>
                        <a:t>, </a:t>
                      </a:r>
                      <a:r>
                        <a:rPr kumimoji="1" lang="ja-JP" altLang="en-US" sz="1300" dirty="0"/>
                        <a:t>かなり近い値が得られているようである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emi.gjf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584000">
                <a:tc>
                  <a:txBody>
                    <a:bodyPr/>
                    <a:lstStyle/>
                    <a:p>
                      <a:r>
                        <a:rPr kumimoji="1" lang="pt-BR" altLang="ja-JP" sz="900" dirty="0">
                          <a:solidFill>
                            <a:srgbClr val="D4D4D4"/>
                          </a:solidFill>
                          <a:latin typeface="Consolas" panose="020B0609020204030204" pitchFamily="49" charset="0"/>
                        </a:rPr>
                        <a:t># CIS/aug-cc-pVTZ opt</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opt + emission</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0  1</a:t>
                      </a:r>
                    </a:p>
                    <a:p>
                      <a:r>
                        <a:rPr kumimoji="1" lang="pt-BR" altLang="ja-JP" sz="900" dirty="0">
                          <a:solidFill>
                            <a:srgbClr val="D4D4D4"/>
                          </a:solidFill>
                          <a:latin typeface="Consolas" panose="020B0609020204030204" pitchFamily="49" charset="0"/>
                        </a:rPr>
                        <a:t>H  0.0  0.0  0.0</a:t>
                      </a:r>
                    </a:p>
                    <a:p>
                      <a:r>
                        <a:rPr kumimoji="1" lang="pt-BR" altLang="ja-JP" sz="900" dirty="0">
                          <a:solidFill>
                            <a:srgbClr val="D4D4D4"/>
                          </a:solidFill>
                          <a:latin typeface="Consolas" panose="020B0609020204030204" pitchFamily="49" charset="0"/>
                        </a:rPr>
                        <a:t>H  0.0  0.0  2.0</a:t>
                      </a: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endParaRPr>
                    </a:p>
                  </a:txBody>
                  <a:tcPr marT="72000" marB="72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795A962D-1730-4172-8C99-2F1884FE1FBC}"/>
              </a:ext>
            </a:extLst>
          </p:cNvPr>
          <p:cNvSpPr>
            <a:spLocks noGrp="1"/>
          </p:cNvSpPr>
          <p:nvPr>
            <p:ph type="body" sz="quarter" idx="13"/>
          </p:nvPr>
        </p:nvSpPr>
        <p:spPr/>
        <p:txBody>
          <a:bodyPr/>
          <a:lstStyle/>
          <a:p>
            <a:r>
              <a:rPr lang="it-IT" altLang="ja-JP" dirty="0"/>
              <a:t>S. A. Jaeggli et al, </a:t>
            </a:r>
            <a:r>
              <a:rPr lang="it-IT" altLang="ja-JP" i="1" dirty="0"/>
              <a:t>Astrophys. J.</a:t>
            </a:r>
            <a:r>
              <a:rPr lang="it-IT" altLang="ja-JP" dirty="0"/>
              <a:t> </a:t>
            </a:r>
            <a:r>
              <a:rPr lang="it-IT" altLang="ja-JP" b="1" dirty="0"/>
              <a:t>855</a:t>
            </a:r>
            <a:r>
              <a:rPr lang="it-IT" altLang="ja-JP" dirty="0"/>
              <a:t> 134 (2018) </a:t>
            </a:r>
            <a:r>
              <a:rPr lang="it-IT" altLang="ja-JP" dirty="0">
                <a:hlinkClick r:id="rId3"/>
              </a:rPr>
              <a:t>https://doi.org/10.3847/1538-4357/aaafd5</a:t>
            </a:r>
            <a:r>
              <a:rPr lang="it-IT" altLang="ja-JP" dirty="0"/>
              <a:t> </a:t>
            </a:r>
            <a:r>
              <a:rPr lang="ja-JP" altLang="en-US" dirty="0"/>
              <a:t>によれば実験値は</a:t>
            </a:r>
            <a:r>
              <a:rPr lang="en-US" altLang="ja-JP" dirty="0"/>
              <a:t> 133.57 nm</a:t>
            </a:r>
            <a:endParaRPr lang="ja-JP" altLang="en-US" dirty="0"/>
          </a:p>
        </p:txBody>
      </p:sp>
      <p:pic>
        <p:nvPicPr>
          <p:cNvPr id="19" name="コンテンツ プレースホルダー 18">
            <a:extLst>
              <a:ext uri="{FF2B5EF4-FFF2-40B4-BE49-F238E27FC236}">
                <a16:creationId xmlns:a16="http://schemas.microsoft.com/office/drawing/2014/main" id="{1A54E892-1B01-E5B4-B584-ACED46874695}"/>
              </a:ext>
            </a:extLst>
          </p:cNvPr>
          <p:cNvPicPr>
            <a:picLocks noGrp="1" noChangeAspect="1"/>
          </p:cNvPicPr>
          <p:nvPr>
            <p:ph idx="14"/>
          </p:nvPr>
        </p:nvPicPr>
        <p:blipFill>
          <a:blip r:embed="rId4"/>
          <a:srcRect/>
          <a:stretch/>
        </p:blipFill>
        <p:spPr>
          <a:xfrm>
            <a:off x="3346450" y="842963"/>
            <a:ext cx="5186362" cy="3457575"/>
          </a:xfrm>
        </p:spPr>
      </p:pic>
      <p:sp>
        <p:nvSpPr>
          <p:cNvPr id="2" name="タイトル 1">
            <a:extLst>
              <a:ext uri="{FF2B5EF4-FFF2-40B4-BE49-F238E27FC236}">
                <a16:creationId xmlns:a16="http://schemas.microsoft.com/office/drawing/2014/main" id="{95C03D4D-5E4F-3955-6935-307992967E47}"/>
              </a:ext>
            </a:extLst>
          </p:cNvPr>
          <p:cNvSpPr>
            <a:spLocks noGrp="1"/>
          </p:cNvSpPr>
          <p:nvPr>
            <p:ph type="title"/>
          </p:nvPr>
        </p:nvSpPr>
        <p:spPr>
          <a:xfrm>
            <a:off x="0" y="0"/>
            <a:ext cx="9144000" cy="468000"/>
          </a:xfrm>
        </p:spPr>
        <p:txBody>
          <a:bodyPr/>
          <a:lstStyle/>
          <a:p>
            <a:r>
              <a:rPr lang="ja-JP" altLang="en-US" dirty="0"/>
              <a:t>分子の蛍光波長</a:t>
            </a:r>
          </a:p>
        </p:txBody>
      </p:sp>
      <p:sp>
        <p:nvSpPr>
          <p:cNvPr id="7" name="スライド番号プレースホルダー 5">
            <a:extLst>
              <a:ext uri="{FF2B5EF4-FFF2-40B4-BE49-F238E27FC236}">
                <a16:creationId xmlns:a16="http://schemas.microsoft.com/office/drawing/2014/main" id="{77EEFB0B-E8F0-2741-7654-8E21A4FB0DA5}"/>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117</a:t>
            </a:fld>
            <a:endParaRPr lang="ja-JP" altLang="en-US" dirty="0"/>
          </a:p>
        </p:txBody>
      </p:sp>
      <p:sp>
        <p:nvSpPr>
          <p:cNvPr id="10" name="正方形/長方形 9" hidden="1">
            <a:extLst>
              <a:ext uri="{FF2B5EF4-FFF2-40B4-BE49-F238E27FC236}">
                <a16:creationId xmlns:a16="http://schemas.microsoft.com/office/drawing/2014/main" id="{44165741-94C2-BA96-7CF0-8C2CE65AFD6C}"/>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テキスト ボックス 3">
            <a:extLst>
              <a:ext uri="{FF2B5EF4-FFF2-40B4-BE49-F238E27FC236}">
                <a16:creationId xmlns:a16="http://schemas.microsoft.com/office/drawing/2014/main" id="{4B4FDBA5-7EC1-B160-20C8-A6A63E3DC166}"/>
              </a:ext>
            </a:extLst>
          </p:cNvPr>
          <p:cNvSpPr txBox="1"/>
          <p:nvPr/>
        </p:nvSpPr>
        <p:spPr>
          <a:xfrm>
            <a:off x="4134609" y="1096698"/>
            <a:ext cx="1078148" cy="492443"/>
          </a:xfrm>
          <a:prstGeom prst="rect">
            <a:avLst/>
          </a:prstGeom>
          <a:noFill/>
        </p:spPr>
        <p:txBody>
          <a:bodyPr wrap="square">
            <a:spAutoFit/>
          </a:bodyPr>
          <a:lstStyle/>
          <a:p>
            <a:r>
              <a:rPr lang="ja-JP" altLang="en-US" sz="1300" dirty="0">
                <a:solidFill>
                  <a:schemeClr val="accent1"/>
                </a:solidFill>
              </a:rPr>
              <a:t>12.7985 eV</a:t>
            </a:r>
            <a:endParaRPr lang="en-US" altLang="ja-JP" sz="1300" dirty="0">
              <a:solidFill>
                <a:schemeClr val="accent1"/>
              </a:solidFill>
            </a:endParaRPr>
          </a:p>
          <a:p>
            <a:r>
              <a:rPr lang="en-US" altLang="ja-JP" sz="1300" dirty="0">
                <a:solidFill>
                  <a:schemeClr val="accent1"/>
                </a:solidFill>
              </a:rPr>
              <a:t>96.87 nm</a:t>
            </a:r>
            <a:endParaRPr lang="ja-JP" altLang="en-US" sz="1300" dirty="0">
              <a:solidFill>
                <a:schemeClr val="accent1"/>
              </a:solidFill>
            </a:endParaRPr>
          </a:p>
        </p:txBody>
      </p:sp>
      <p:sp>
        <p:nvSpPr>
          <p:cNvPr id="5" name="テキスト ボックス 4">
            <a:extLst>
              <a:ext uri="{FF2B5EF4-FFF2-40B4-BE49-F238E27FC236}">
                <a16:creationId xmlns:a16="http://schemas.microsoft.com/office/drawing/2014/main" id="{1F0B8791-0CC3-DBBB-0FD2-EF210A8C3CD3}"/>
              </a:ext>
            </a:extLst>
          </p:cNvPr>
          <p:cNvSpPr txBox="1"/>
          <p:nvPr/>
        </p:nvSpPr>
        <p:spPr>
          <a:xfrm>
            <a:off x="4796632" y="3420565"/>
            <a:ext cx="1078148" cy="492443"/>
          </a:xfrm>
          <a:prstGeom prst="rect">
            <a:avLst/>
          </a:prstGeom>
          <a:noFill/>
        </p:spPr>
        <p:txBody>
          <a:bodyPr wrap="square">
            <a:spAutoFit/>
          </a:bodyPr>
          <a:lstStyle/>
          <a:p>
            <a:r>
              <a:rPr lang="en-US" altLang="ja-JP" sz="1300" b="1" dirty="0">
                <a:solidFill>
                  <a:schemeClr val="accent3"/>
                </a:solidFill>
              </a:rPr>
              <a:t>9.2370 eV  134.23 nm</a:t>
            </a:r>
            <a:endParaRPr lang="ja-JP" altLang="en-US" sz="1300" b="1" dirty="0">
              <a:solidFill>
                <a:schemeClr val="accent3"/>
              </a:solidFill>
            </a:endParaRPr>
          </a:p>
        </p:txBody>
      </p:sp>
    </p:spTree>
    <p:extLst>
      <p:ext uri="{BB962C8B-B14F-4D97-AF65-F5344CB8AC3E}">
        <p14:creationId xmlns:p14="http://schemas.microsoft.com/office/powerpoint/2010/main" val="31783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B174-07C9-9202-FBB7-7E9EEA3EF066}"/>
            </a:ext>
          </a:extLst>
        </p:cNvPr>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A3C6254E-763A-7948-EDF1-F721DE11D7E7}"/>
              </a:ext>
            </a:extLst>
          </p:cNvPr>
          <p:cNvSpPr>
            <a:spLocks noGrp="1"/>
          </p:cNvSpPr>
          <p:nvPr>
            <p:ph type="body" sz="quarter" idx="13"/>
          </p:nvPr>
        </p:nvSpPr>
        <p:spPr/>
        <p:txBody>
          <a:bodyPr anchor="b"/>
          <a:lstStyle/>
          <a:p>
            <a:r>
              <a:rPr lang="en-US" altLang="ja-JP" dirty="0"/>
              <a:t>[1] https://www.data.jma.go.jp/env/ozonehp/3-10ozone.html	[2] https://www.mext.go.jp/b_menu/shingi/gijyutu/gijyutu3/toushin/attach/1333534.htm</a:t>
            </a:r>
          </a:p>
          <a:p>
            <a:r>
              <a:rPr lang="en-US" altLang="ja-JP" dirty="0"/>
              <a:t>1980</a:t>
            </a:r>
            <a:r>
              <a:rPr lang="ja-JP" altLang="en-US" dirty="0"/>
              <a:t>年代にはウィーン条約やモントリオール議定書によりオゾン層に向けたの保護の国際的な枠組みが整備された他</a:t>
            </a:r>
            <a:r>
              <a:rPr lang="en-US" altLang="ja-JP" dirty="0"/>
              <a:t>,</a:t>
            </a:r>
            <a:r>
              <a:rPr lang="ja-JP" altLang="en-US" dirty="0"/>
              <a:t> 国内でもオゾン層保護法やフロン排出抑制法が施行されている</a:t>
            </a:r>
            <a:r>
              <a:rPr lang="en-US" altLang="ja-JP" dirty="0"/>
              <a:t>. </a:t>
            </a:r>
            <a:r>
              <a:rPr lang="ja-JP" altLang="en-US" dirty="0"/>
              <a:t>詳細は経済産業省のホームページ（</a:t>
            </a:r>
            <a:r>
              <a:rPr lang="en-US" altLang="ja-JP" dirty="0">
                <a:hlinkClick r:id="rId3"/>
              </a:rPr>
              <a:t>https://www.meti.go.jp/policy/chemical_management/ozone/index.html</a:t>
            </a:r>
            <a:r>
              <a:rPr lang="ja-JP" altLang="en-US" dirty="0"/>
              <a:t>）を参照されたい</a:t>
            </a:r>
            <a:r>
              <a:rPr lang="en-US" altLang="ja-JP" dirty="0"/>
              <a:t>.</a:t>
            </a:r>
          </a:p>
        </p:txBody>
      </p:sp>
      <p:sp>
        <p:nvSpPr>
          <p:cNvPr id="2" name="タイトル 1">
            <a:extLst>
              <a:ext uri="{FF2B5EF4-FFF2-40B4-BE49-F238E27FC236}">
                <a16:creationId xmlns:a16="http://schemas.microsoft.com/office/drawing/2014/main" id="{5EC56D83-08AA-5CAA-14F7-692331919EE7}"/>
              </a:ext>
            </a:extLst>
          </p:cNvPr>
          <p:cNvSpPr>
            <a:spLocks noGrp="1"/>
          </p:cNvSpPr>
          <p:nvPr>
            <p:ph type="title"/>
          </p:nvPr>
        </p:nvSpPr>
        <p:spPr>
          <a:xfrm>
            <a:off x="0" y="0"/>
            <a:ext cx="9144000" cy="468000"/>
          </a:xfrm>
        </p:spPr>
        <p:txBody>
          <a:bodyPr/>
          <a:lstStyle/>
          <a:p>
            <a:r>
              <a:rPr lang="ja-JP" altLang="en-US" dirty="0"/>
              <a:t>演習：オゾン層</a:t>
            </a:r>
          </a:p>
        </p:txBody>
      </p:sp>
      <p:sp>
        <p:nvSpPr>
          <p:cNvPr id="7" name="スライド番号プレースホルダー 5">
            <a:extLst>
              <a:ext uri="{FF2B5EF4-FFF2-40B4-BE49-F238E27FC236}">
                <a16:creationId xmlns:a16="http://schemas.microsoft.com/office/drawing/2014/main" id="{23F28AF7-D1BD-5694-8214-7C3A15396F8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118</a:t>
            </a:fld>
            <a:endParaRPr lang="ja-JP" altLang="en-US" dirty="0"/>
          </a:p>
        </p:txBody>
      </p:sp>
      <p:sp>
        <p:nvSpPr>
          <p:cNvPr id="10" name="正方形/長方形 9" hidden="1">
            <a:extLst>
              <a:ext uri="{FF2B5EF4-FFF2-40B4-BE49-F238E27FC236}">
                <a16:creationId xmlns:a16="http://schemas.microsoft.com/office/drawing/2014/main" id="{DD0B5BB5-C5C6-2501-102A-75D0ED66E27A}"/>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コンテンツ プレースホルダー 3">
            <a:extLst>
              <a:ext uri="{FF2B5EF4-FFF2-40B4-BE49-F238E27FC236}">
                <a16:creationId xmlns:a16="http://schemas.microsoft.com/office/drawing/2014/main" id="{1E2A65B2-36E9-99F9-06BE-B21A979CF188}"/>
              </a:ext>
            </a:extLst>
          </p:cNvPr>
          <p:cNvSpPr>
            <a:spLocks noGrp="1"/>
          </p:cNvSpPr>
          <p:nvPr>
            <p:ph idx="1"/>
          </p:nvPr>
        </p:nvSpPr>
        <p:spPr>
          <a:xfrm>
            <a:off x="468000" y="843750"/>
            <a:ext cx="2736000" cy="3332309"/>
          </a:xfrm>
        </p:spPr>
        <p:txBody>
          <a:bodyPr/>
          <a:lstStyle/>
          <a:p>
            <a:r>
              <a:rPr kumimoji="1" lang="ja-JP" altLang="en-US" sz="1300" dirty="0"/>
              <a:t>オゾン</a:t>
            </a:r>
            <a:r>
              <a:rPr kumimoji="1" lang="en-US" altLang="ja-JP" sz="1300" dirty="0"/>
              <a:t>O</a:t>
            </a:r>
            <a:r>
              <a:rPr kumimoji="1" lang="ja-JP" altLang="en-US" sz="1300" dirty="0"/>
              <a:t>₃は太陽からの有害な紫外線を吸収し</a:t>
            </a:r>
            <a:r>
              <a:rPr kumimoji="1" lang="en-US" altLang="ja-JP" sz="1300" dirty="0"/>
              <a:t>, </a:t>
            </a:r>
            <a:r>
              <a:rPr lang="ja-JP" altLang="en-US" b="0" i="0" dirty="0">
                <a:solidFill>
                  <a:srgbClr val="202124"/>
                </a:solidFill>
                <a:effectLst/>
                <a:latin typeface="Google Sans"/>
              </a:rPr>
              <a:t>地上の生態系を保護しているとされる</a:t>
            </a:r>
            <a:r>
              <a:rPr lang="en-US" altLang="ja-JP" b="0" i="0" dirty="0">
                <a:solidFill>
                  <a:srgbClr val="202124"/>
                </a:solidFill>
                <a:effectLst/>
              </a:rPr>
              <a:t>[1]</a:t>
            </a:r>
            <a:r>
              <a:rPr kumimoji="1" lang="en-US" altLang="ja-JP" sz="1300" dirty="0"/>
              <a:t>. </a:t>
            </a:r>
            <a:r>
              <a:rPr kumimoji="1" lang="ja-JP" altLang="en-US" sz="1300" dirty="0"/>
              <a:t>その吸収波長は</a:t>
            </a:r>
            <a:r>
              <a:rPr kumimoji="1" lang="en-US" altLang="ja-JP" sz="1300" dirty="0"/>
              <a:t>200~300nm</a:t>
            </a:r>
            <a:r>
              <a:rPr kumimoji="1" lang="ja-JP" altLang="en-US" sz="1300" dirty="0"/>
              <a:t>付近である</a:t>
            </a:r>
            <a:r>
              <a:rPr kumimoji="1" lang="en-US" altLang="ja-JP" sz="1300" dirty="0"/>
              <a:t>[2]</a:t>
            </a:r>
            <a:r>
              <a:rPr lang="en-US" altLang="ja-JP" dirty="0"/>
              <a:t>.</a:t>
            </a:r>
            <a:r>
              <a:rPr kumimoji="1" lang="en-US" altLang="ja-JP" sz="1300" dirty="0"/>
              <a:t> </a:t>
            </a:r>
            <a:r>
              <a:rPr kumimoji="1" lang="ja-JP" altLang="en-US" sz="1300" dirty="0"/>
              <a:t>この波長を</a:t>
            </a:r>
            <a:r>
              <a:rPr lang="en-US" altLang="ja-JP" dirty="0"/>
              <a:t>B3LYP/</a:t>
            </a:r>
            <a:r>
              <a:rPr lang="en-US" altLang="ja-JP" dirty="0" err="1"/>
              <a:t>aug</a:t>
            </a:r>
            <a:r>
              <a:rPr lang="en-US" altLang="ja-JP" dirty="0"/>
              <a:t>-cc-</a:t>
            </a:r>
            <a:r>
              <a:rPr lang="en-US" altLang="ja-JP" dirty="0" err="1"/>
              <a:t>pVTZ</a:t>
            </a:r>
            <a:r>
              <a:rPr lang="ja-JP" altLang="en-US" dirty="0"/>
              <a:t>および </a:t>
            </a:r>
            <a:r>
              <a:rPr lang="en-US" altLang="ja-JP" dirty="0"/>
              <a:t>TD B3LYP/</a:t>
            </a:r>
            <a:r>
              <a:rPr lang="en-US" altLang="ja-JP" dirty="0" err="1"/>
              <a:t>aug</a:t>
            </a:r>
            <a:r>
              <a:rPr lang="en-US" altLang="ja-JP" dirty="0"/>
              <a:t>-cc-</a:t>
            </a:r>
            <a:r>
              <a:rPr lang="en-US" altLang="ja-JP" dirty="0" err="1"/>
              <a:t>pVTZ</a:t>
            </a:r>
            <a:r>
              <a:rPr lang="ja-JP" altLang="en-US" dirty="0"/>
              <a:t>を用いて検証せよ</a:t>
            </a:r>
            <a:r>
              <a:rPr kumimoji="1" lang="en-US" altLang="ja-JP" sz="1300" dirty="0"/>
              <a:t>.</a:t>
            </a:r>
            <a:endParaRPr lang="en-US" altLang="ja-JP" sz="1100" dirty="0"/>
          </a:p>
          <a:p>
            <a:r>
              <a:rPr kumimoji="1" lang="en-US" altLang="ja-JP" sz="1050" b="1" dirty="0">
                <a:solidFill>
                  <a:schemeClr val="tx2"/>
                </a:solidFill>
              </a:rPr>
              <a:t>examples/UV-vis/O3/B3LYP.gjf</a:t>
            </a:r>
            <a:r>
              <a:rPr kumimoji="1" lang="ja-JP" altLang="en-US" sz="1050" b="1" dirty="0">
                <a:solidFill>
                  <a:schemeClr val="tx2"/>
                </a:solidFill>
              </a:rPr>
              <a:t>の結果</a:t>
            </a:r>
            <a:br>
              <a:rPr lang="en-US" altLang="ja-JP" dirty="0"/>
            </a:br>
            <a:br>
              <a:rPr lang="en-US" altLang="ja-JP" sz="1900" dirty="0"/>
            </a:br>
            <a:r>
              <a:rPr kumimoji="1" lang="en-US" altLang="ja-JP" sz="1300" dirty="0"/>
              <a:t> </a:t>
            </a:r>
            <a:r>
              <a:rPr lang="en-US" altLang="ja-JP" dirty="0"/>
              <a:t>                          </a:t>
            </a:r>
            <a:r>
              <a:rPr kumimoji="1" lang="en-US" altLang="ja-JP" sz="1300" dirty="0"/>
              <a:t>1.255Å</a:t>
            </a:r>
          </a:p>
          <a:p>
            <a:pPr>
              <a:lnSpc>
                <a:spcPct val="150000"/>
              </a:lnSpc>
            </a:pPr>
            <a:r>
              <a:rPr kumimoji="1" lang="en-US" altLang="ja-JP" sz="1300" dirty="0"/>
              <a:t>      118.2839</a:t>
            </a:r>
            <a:r>
              <a:rPr lang="en-US" altLang="ja-JP" dirty="0"/>
              <a:t>°</a:t>
            </a:r>
            <a:endParaRPr lang="en-US" altLang="ja-JP" sz="1800" dirty="0"/>
          </a:p>
          <a:p>
            <a:r>
              <a:rPr lang="en-US" altLang="ja-JP" dirty="0"/>
              <a:t>                           </a:t>
            </a:r>
            <a:r>
              <a:rPr kumimoji="1" lang="en-US" altLang="ja-JP" sz="1300" dirty="0"/>
              <a:t>1.255Å</a:t>
            </a:r>
            <a:endParaRPr lang="en-US" altLang="ja-JP" dirty="0"/>
          </a:p>
        </p:txBody>
      </p:sp>
      <p:pic>
        <p:nvPicPr>
          <p:cNvPr id="11" name="コンテンツ プレースホルダー 10" descr="グラフ&#10;&#10;自動的に生成された説明">
            <a:extLst>
              <a:ext uri="{FF2B5EF4-FFF2-40B4-BE49-F238E27FC236}">
                <a16:creationId xmlns:a16="http://schemas.microsoft.com/office/drawing/2014/main" id="{CD744F48-7E16-95DF-A932-6DD56FF89F0A}"/>
              </a:ext>
            </a:extLst>
          </p:cNvPr>
          <p:cNvPicPr>
            <a:picLocks noGrp="1" noChangeAspect="1"/>
          </p:cNvPicPr>
          <p:nvPr>
            <p:ph idx="14"/>
          </p:nvPr>
        </p:nvPicPr>
        <p:blipFill>
          <a:blip r:embed="rId4"/>
          <a:stretch>
            <a:fillRect/>
          </a:stretch>
        </p:blipFill>
        <p:spPr>
          <a:xfrm>
            <a:off x="3203575" y="843750"/>
            <a:ext cx="5472113" cy="3206246"/>
          </a:xfrm>
        </p:spPr>
      </p:pic>
      <p:pic>
        <p:nvPicPr>
          <p:cNvPr id="14" name="図 13" descr="グラフ が含まれている画像&#10;&#10;自動的に生成された説明">
            <a:extLst>
              <a:ext uri="{FF2B5EF4-FFF2-40B4-BE49-F238E27FC236}">
                <a16:creationId xmlns:a16="http://schemas.microsoft.com/office/drawing/2014/main" id="{F19CCC86-C429-3DCD-A992-BD0430D4A977}"/>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468000" y="2886597"/>
            <a:ext cx="2554060" cy="1538590"/>
          </a:xfrm>
          <a:prstGeom prst="rect">
            <a:avLst/>
          </a:prstGeom>
        </p:spPr>
      </p:pic>
      <p:sp>
        <p:nvSpPr>
          <p:cNvPr id="15" name="テキスト ボックス 14">
            <a:extLst>
              <a:ext uri="{FF2B5EF4-FFF2-40B4-BE49-F238E27FC236}">
                <a16:creationId xmlns:a16="http://schemas.microsoft.com/office/drawing/2014/main" id="{62487328-8788-D824-8C1E-1CB02C7437E7}"/>
              </a:ext>
            </a:extLst>
          </p:cNvPr>
          <p:cNvSpPr txBox="1"/>
          <p:nvPr/>
        </p:nvSpPr>
        <p:spPr>
          <a:xfrm>
            <a:off x="5172768" y="1326313"/>
            <a:ext cx="1078148" cy="492443"/>
          </a:xfrm>
          <a:prstGeom prst="rect">
            <a:avLst/>
          </a:prstGeom>
          <a:noFill/>
        </p:spPr>
        <p:txBody>
          <a:bodyPr wrap="square">
            <a:spAutoFit/>
          </a:bodyPr>
          <a:lstStyle/>
          <a:p>
            <a:r>
              <a:rPr lang="en-US" altLang="ja-JP" sz="1300" b="1" dirty="0">
                <a:solidFill>
                  <a:schemeClr val="accent4"/>
                </a:solidFill>
              </a:rPr>
              <a:t>5.3295 eV  232.64 nm</a:t>
            </a:r>
          </a:p>
        </p:txBody>
      </p:sp>
      <p:sp>
        <p:nvSpPr>
          <p:cNvPr id="16" name="正方形/長方形 15">
            <a:extLst>
              <a:ext uri="{FF2B5EF4-FFF2-40B4-BE49-F238E27FC236}">
                <a16:creationId xmlns:a16="http://schemas.microsoft.com/office/drawing/2014/main" id="{AA2DF764-E499-0CE7-9413-C382F9E2223C}"/>
              </a:ext>
            </a:extLst>
          </p:cNvPr>
          <p:cNvSpPr/>
          <p:nvPr/>
        </p:nvSpPr>
        <p:spPr>
          <a:xfrm>
            <a:off x="468000" y="2623506"/>
            <a:ext cx="2735575" cy="1767029"/>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7" name="正方形/長方形 16">
            <a:extLst>
              <a:ext uri="{FF2B5EF4-FFF2-40B4-BE49-F238E27FC236}">
                <a16:creationId xmlns:a16="http://schemas.microsoft.com/office/drawing/2014/main" id="{D218CBFE-48F8-462F-040F-C7B14B21B7DD}"/>
              </a:ext>
            </a:extLst>
          </p:cNvPr>
          <p:cNvSpPr/>
          <p:nvPr/>
        </p:nvSpPr>
        <p:spPr>
          <a:xfrm>
            <a:off x="4016743" y="1026543"/>
            <a:ext cx="3289748" cy="271603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2" name="テキスト ボックス 21">
            <a:extLst>
              <a:ext uri="{FF2B5EF4-FFF2-40B4-BE49-F238E27FC236}">
                <a16:creationId xmlns:a16="http://schemas.microsoft.com/office/drawing/2014/main" id="{C8A246AD-3E30-32EE-CA72-C900B08A24B9}"/>
              </a:ext>
            </a:extLst>
          </p:cNvPr>
          <p:cNvSpPr txBox="1"/>
          <p:nvPr/>
        </p:nvSpPr>
        <p:spPr>
          <a:xfrm>
            <a:off x="3203575" y="4049996"/>
            <a:ext cx="5472114" cy="625192"/>
          </a:xfrm>
          <a:prstGeom prst="rect">
            <a:avLst/>
          </a:prstGeom>
          <a:noFill/>
        </p:spPr>
        <p:txBody>
          <a:bodyPr wrap="square" anchor="ctr">
            <a:noAutofit/>
          </a:bodyPr>
          <a:lstStyle/>
          <a:p>
            <a:r>
              <a:rPr lang="ja-JP" altLang="en-US" sz="1300" b="1" dirty="0">
                <a:solidFill>
                  <a:schemeClr val="accent4"/>
                </a:solidFill>
              </a:rPr>
              <a:t>文献のスペクトルよりも吸収波長がやや短いが</a:t>
            </a:r>
            <a:r>
              <a:rPr lang="en-US" altLang="ja-JP" sz="1300" b="1" dirty="0">
                <a:solidFill>
                  <a:schemeClr val="accent4"/>
                </a:solidFill>
              </a:rPr>
              <a:t>, </a:t>
            </a:r>
            <a:r>
              <a:rPr lang="ja-JP" altLang="en-US" sz="1300" b="1" dirty="0">
                <a:solidFill>
                  <a:schemeClr val="accent4"/>
                </a:solidFill>
              </a:rPr>
              <a:t>概ね一致している</a:t>
            </a:r>
            <a:r>
              <a:rPr lang="en-US" altLang="ja-JP" sz="1300" b="1" dirty="0">
                <a:solidFill>
                  <a:schemeClr val="accent4"/>
                </a:solidFill>
              </a:rPr>
              <a:t>.</a:t>
            </a:r>
          </a:p>
          <a:p>
            <a:r>
              <a:rPr lang="en-US" altLang="ja-JP" sz="1300" b="1" dirty="0">
                <a:solidFill>
                  <a:schemeClr val="accent4"/>
                </a:solidFill>
              </a:rPr>
              <a:t>B3LYP</a:t>
            </a:r>
            <a:r>
              <a:rPr lang="ja-JP" altLang="en-US" sz="1300" b="1" dirty="0">
                <a:solidFill>
                  <a:schemeClr val="accent4"/>
                </a:solidFill>
              </a:rPr>
              <a:t>以外の汎関数（</a:t>
            </a:r>
            <a:r>
              <a:rPr lang="en-US" altLang="ja-JP" sz="1300" b="1" dirty="0">
                <a:solidFill>
                  <a:schemeClr val="accent4"/>
                </a:solidFill>
              </a:rPr>
              <a:t>CAM-B3LYP, wB97XD, APFD</a:t>
            </a:r>
            <a:r>
              <a:rPr lang="ja-JP" altLang="en-US" sz="1300" b="1" dirty="0">
                <a:solidFill>
                  <a:schemeClr val="accent4"/>
                </a:solidFill>
              </a:rPr>
              <a:t>）でも計算せよ</a:t>
            </a:r>
            <a:r>
              <a:rPr lang="en-US" altLang="ja-JP" sz="1300" b="1" dirty="0">
                <a:solidFill>
                  <a:schemeClr val="accent4"/>
                </a:solidFill>
              </a:rPr>
              <a:t>.</a:t>
            </a:r>
          </a:p>
        </p:txBody>
      </p:sp>
    </p:spTree>
    <p:extLst>
      <p:ext uri="{BB962C8B-B14F-4D97-AF65-F5344CB8AC3E}">
        <p14:creationId xmlns:p14="http://schemas.microsoft.com/office/powerpoint/2010/main" val="29901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C838E2A-2F03-2CEF-383B-234B52D4075C}"/>
                  </a:ext>
                </a:extLst>
              </p:cNvPr>
              <p:cNvSpPr>
                <a:spLocks noGrp="1"/>
              </p:cNvSpPr>
              <p:nvPr>
                <p:ph idx="1"/>
              </p:nvPr>
            </p:nvSpPr>
            <p:spPr>
              <a:xfrm>
                <a:off x="468313" y="842963"/>
                <a:ext cx="2735262" cy="3610847"/>
              </a:xfrm>
            </p:spPr>
            <p:txBody>
              <a:bodyPr/>
              <a:lstStyle/>
              <a:p>
                <a:r>
                  <a:rPr lang="ja-JP" altLang="en-US" dirty="0"/>
                  <a:t>原子単位系を用いる</a:t>
                </a:r>
                <a:r>
                  <a:rPr lang="en-US" altLang="ja-JP" dirty="0"/>
                  <a:t>. </a:t>
                </a:r>
                <a:r>
                  <a:rPr lang="ja-JP" altLang="en-US" dirty="0"/>
                  <a:t>例えば</a:t>
                </a:r>
                <a:r>
                  <a:rPr lang="en-US" altLang="ja-JP" dirty="0"/>
                  <a:t>, </a:t>
                </a:r>
                <a:r>
                  <a:rPr lang="ja-JP" altLang="en-US" dirty="0"/>
                  <a:t>水素原子の基底状態のエネルギーは </a:t>
                </a:r>
                <a14:m>
                  <m:oMath xmlns:m="http://schemas.openxmlformats.org/officeDocument/2006/math">
                    <m:r>
                      <a:rPr lang="en-US" altLang="ja-JP" b="0" i="0" smtClean="0">
                        <a:latin typeface="Cambria Math" panose="02040503050406030204" pitchFamily="18" charset="0"/>
                      </a:rPr>
                      <m:t>−0.5 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en-US" altLang="ja-JP" dirty="0"/>
                  <a:t> </a:t>
                </a:r>
                <a:r>
                  <a:rPr lang="ja-JP" altLang="en-US" dirty="0"/>
                  <a:t>であり</a:t>
                </a:r>
                <a:r>
                  <a:rPr lang="en-US" altLang="ja-JP" dirty="0"/>
                  <a:t>, </a:t>
                </a:r>
                <a:r>
                  <a:rPr lang="ja-JP" altLang="en-US" dirty="0"/>
                  <a:t>「マイナスれいてんごハートリー」と読む</a:t>
                </a:r>
                <a:r>
                  <a:rPr lang="en-US" altLang="ja-JP" dirty="0"/>
                  <a:t>.</a:t>
                </a:r>
              </a:p>
              <a:p>
                <a:r>
                  <a:rPr lang="ja-JP" altLang="en-US" dirty="0"/>
                  <a:t>なお</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a:latin typeface="Cambria Math" panose="02040503050406030204" pitchFamily="18" charset="0"/>
                          </a:rPr>
                          <m:t>h</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 LaTeX</a:t>
                </a:r>
                <a:r>
                  <a:rPr lang="ja-JP" altLang="en-US" dirty="0"/>
                  <a:t>では</a:t>
                </a:r>
                <a:r>
                  <a:rPr lang="en-US" altLang="ja-JP" dirty="0"/>
                  <a:t>`E_\</a:t>
                </a:r>
                <a:r>
                  <a:rPr lang="en-US" altLang="ja-JP" dirty="0" err="1"/>
                  <a:t>mathrm</a:t>
                </a:r>
                <a:r>
                  <a:rPr lang="en-US" altLang="ja-JP" dirty="0"/>
                  <a:t>{h}`</a:t>
                </a:r>
                <a:r>
                  <a:rPr lang="ja-JP" altLang="en-US" dirty="0"/>
                  <a:t>と書く</a:t>
                </a:r>
                <a:r>
                  <a:rPr lang="en-US" altLang="ja-JP" dirty="0"/>
                  <a:t>.</a:t>
                </a:r>
                <a:r>
                  <a:rPr lang="ja-JP" altLang="en-US" dirty="0"/>
                  <a:t> 同様に</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𝑒</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i="0">
                            <a:latin typeface="Cambria Math" panose="02040503050406030204" pitchFamily="18" charset="0"/>
                          </a:rPr>
                          <m:t>e</m:t>
                        </m:r>
                      </m:sub>
                    </m:sSub>
                  </m:oMath>
                </a14:m>
                <a:r>
                  <a:rPr lang="ja-JP" altLang="en-US" dirty="0"/>
                  <a:t>である</a:t>
                </a:r>
                <a:r>
                  <a:rPr lang="en-US" altLang="ja-JP" dirty="0"/>
                  <a:t>.</a:t>
                </a:r>
              </a:p>
              <a:p>
                <a:r>
                  <a:rPr lang="ja-JP" altLang="en-US" dirty="0"/>
                  <a:t>数学の定数は </a:t>
                </a:r>
                <a14:m>
                  <m:oMath xmlns:m="http://schemas.openxmlformats.org/officeDocument/2006/math">
                    <m:r>
                      <m:rPr>
                        <m:sty m:val="p"/>
                      </m:rPr>
                      <a:rPr lang="en-US" altLang="ja-JP" b="0" i="0" smtClean="0">
                        <a:latin typeface="Cambria Math" panose="02040503050406030204" pitchFamily="18" charset="0"/>
                      </a:rPr>
                      <m:t>π</m:t>
                    </m:r>
                  </m:oMath>
                </a14:m>
                <a:r>
                  <a:rPr lang="ja-JP" altLang="en-US" dirty="0"/>
                  <a:t> や </a:t>
                </a:r>
                <a14:m>
                  <m:oMath xmlns:m="http://schemas.openxmlformats.org/officeDocument/2006/math">
                    <m:r>
                      <m:rPr>
                        <m:sty m:val="p"/>
                      </m:rPr>
                      <a:rPr lang="en-US" altLang="ja-JP" b="0" i="0" smtClean="0">
                        <a:latin typeface="Cambria Math" panose="02040503050406030204" pitchFamily="18" charset="0"/>
                      </a:rPr>
                      <m:t>i</m:t>
                    </m:r>
                  </m:oMath>
                </a14:m>
                <a:r>
                  <a:rPr lang="ja-JP" altLang="en-US" dirty="0"/>
                  <a:t> のようにローマン体で書く</a:t>
                </a:r>
                <a:r>
                  <a:rPr lang="en-US" altLang="ja-JP" dirty="0"/>
                  <a:t>. </a:t>
                </a:r>
                <a:r>
                  <a:rPr lang="ja-JP" altLang="en-US" dirty="0"/>
                  <a:t>しかし</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m:rPr>
                            <m:sty m:val="p"/>
                          </m:rPr>
                          <a:rPr lang="en-US" altLang="ja-JP" b="0" i="0" smtClean="0">
                            <a:latin typeface="Cambria Math" panose="02040503050406030204" pitchFamily="18" charset="0"/>
                          </a:rPr>
                          <m:t>e</m:t>
                        </m:r>
                      </m:sub>
                    </m:sSub>
                  </m:oMath>
                </a14:m>
                <a:r>
                  <a:rPr lang="ja-JP" altLang="en-US" dirty="0"/>
                  <a:t> や </a:t>
                </a:r>
                <a14:m>
                  <m:oMath xmlns:m="http://schemas.openxmlformats.org/officeDocument/2006/math">
                    <m:r>
                      <a:rPr lang="en-US" altLang="ja-JP" b="0" i="1" smtClean="0">
                        <a:latin typeface="Cambria Math" panose="02040503050406030204" pitchFamily="18" charset="0"/>
                      </a:rPr>
                      <m:t>𝑒</m:t>
                    </m:r>
                  </m:oMath>
                </a14:m>
                <a:r>
                  <a:rPr lang="ja-JP" altLang="en-US" dirty="0"/>
                  <a:t> などの物理定数はイタリックで書くルールが</a:t>
                </a:r>
                <a:r>
                  <a:rPr lang="zh-TW" altLang="en-US" dirty="0"/>
                  <a:t>国際純正応用化学連合（</a:t>
                </a:r>
                <a:r>
                  <a:rPr lang="en-US" altLang="zh-TW" dirty="0"/>
                  <a:t>IUPAC</a:t>
                </a:r>
                <a:r>
                  <a:rPr lang="zh-TW" altLang="en-US" dirty="0"/>
                  <a:t>）</a:t>
                </a:r>
                <a:r>
                  <a:rPr lang="ja-JP" altLang="en-US" dirty="0"/>
                  <a:t>の勧告である</a:t>
                </a:r>
                <a:r>
                  <a:rPr lang="en-US" altLang="ja-JP" dirty="0"/>
                  <a:t>[1].</a:t>
                </a:r>
                <a:r>
                  <a:rPr lang="ja-JP" altLang="en-US" dirty="0"/>
                  <a:t> なお</a:t>
                </a:r>
                <a:r>
                  <a:rPr lang="en-US" altLang="ja-JP" dirty="0"/>
                  <a:t>, </a:t>
                </a:r>
                <a:r>
                  <a:rPr lang="ja-JP" altLang="en-US" dirty="0"/>
                  <a:t>上にも書いたが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の</a:t>
                </a:r>
                <a:r>
                  <a:rPr lang="en-US" altLang="ja-JP" i="1" dirty="0"/>
                  <a:t>m</a:t>
                </a:r>
                <a:r>
                  <a:rPr lang="en-US" altLang="ja-JP" dirty="0"/>
                  <a:t> </a:t>
                </a:r>
                <a:r>
                  <a:rPr lang="ja-JP" altLang="en-US" dirty="0"/>
                  <a:t>はイタリックだが</a:t>
                </a:r>
                <a:r>
                  <a:rPr lang="en-US" altLang="ja-JP" dirty="0"/>
                  <a:t>e</a:t>
                </a:r>
                <a:r>
                  <a:rPr lang="ja-JP" altLang="en-US" dirty="0"/>
                  <a:t>はローマン体である</a:t>
                </a:r>
                <a:r>
                  <a:rPr lang="en-US" altLang="ja-JP" dirty="0"/>
                  <a:t>.</a:t>
                </a:r>
              </a:p>
            </p:txBody>
          </p:sp>
        </mc:Choice>
        <mc:Fallback xmlns="">
          <p:sp>
            <p:nvSpPr>
              <p:cNvPr id="11" name="コンテンツ プレースホルダー 10">
                <a:extLst>
                  <a:ext uri="{FF2B5EF4-FFF2-40B4-BE49-F238E27FC236}">
                    <a16:creationId xmlns:a16="http://schemas.microsoft.com/office/drawing/2014/main" id="{DC838E2A-2F03-2CEF-383B-234B52D4075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668" b="-169"/>
                </a:stretch>
              </a:blipFill>
            </p:spPr>
            <p:txBody>
              <a:bodyPr/>
              <a:lstStyle/>
              <a:p>
                <a:r>
                  <a:rPr lang="ja-JP" altLang="en-US">
                    <a:noFill/>
                  </a:rPr>
                  <a:t> </a:t>
                </a:r>
              </a:p>
            </p:txBody>
          </p:sp>
        </mc:Fallback>
      </mc:AlternateContent>
      <p:sp>
        <p:nvSpPr>
          <p:cNvPr id="12" name="テキスト プレースホルダー 11">
            <a:extLst>
              <a:ext uri="{FF2B5EF4-FFF2-40B4-BE49-F238E27FC236}">
                <a16:creationId xmlns:a16="http://schemas.microsoft.com/office/drawing/2014/main" id="{DE73E5B8-7786-9698-E80F-2F8C59079946}"/>
              </a:ext>
            </a:extLst>
          </p:cNvPr>
          <p:cNvSpPr>
            <a:spLocks noGrp="1"/>
          </p:cNvSpPr>
          <p:nvPr>
            <p:ph type="body" sz="quarter" idx="13"/>
          </p:nvPr>
        </p:nvSpPr>
        <p:spPr>
          <a:xfrm>
            <a:off x="0" y="4675500"/>
            <a:ext cx="9144000" cy="468000"/>
          </a:xfrm>
        </p:spPr>
        <p:txBody>
          <a:bodyPr/>
          <a:lstStyle/>
          <a:p>
            <a:r>
              <a:rPr lang="en-US" altLang="ja-JP" dirty="0"/>
              <a:t>[1] 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 p.8</a:t>
            </a:r>
          </a:p>
          <a:p>
            <a:r>
              <a:rPr lang="en-US" altLang="ja-JP" dirty="0"/>
              <a:t>[2] E. </a:t>
            </a:r>
            <a:r>
              <a:rPr lang="en-US" altLang="ja-JP" dirty="0" err="1"/>
              <a:t>Tiesinga</a:t>
            </a:r>
            <a:r>
              <a:rPr lang="en-US" altLang="ja-JP" dirty="0"/>
              <a:t>, P. J. Mohr, D. B. Newell, B. N. Taylor, “CODATA recommended values of the fundamental physical constants: 2018”, </a:t>
            </a:r>
            <a:r>
              <a:rPr lang="en-US" altLang="ja-JP" i="1" dirty="0"/>
              <a:t>Rev. Mod. Phys.,</a:t>
            </a:r>
            <a:r>
              <a:rPr lang="en-US" altLang="ja-JP" dirty="0"/>
              <a:t> </a:t>
            </a:r>
            <a:r>
              <a:rPr lang="en-US" altLang="ja-JP" b="1" dirty="0"/>
              <a:t>93</a:t>
            </a:r>
            <a:r>
              <a:rPr lang="en-US" altLang="ja-JP" dirty="0"/>
              <a:t>, 025010 (2021)</a:t>
            </a:r>
          </a:p>
          <a:p>
            <a:r>
              <a:rPr lang="en-US" altLang="ja-JP" dirty="0"/>
              <a:t>[3] Gaussian16</a:t>
            </a:r>
            <a:r>
              <a:rPr lang="ja-JP" altLang="en-US" dirty="0"/>
              <a:t>で用いられている定数：</a:t>
            </a:r>
            <a:r>
              <a:rPr lang="en-US" altLang="ja-JP" dirty="0"/>
              <a:t> https://www.hpc.co.jp/chem/software/gaussian/help/keywords/constants/</a:t>
            </a:r>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=9.109 383 7015</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28</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−31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kg</m:t>
                                </m: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3351516"/>
                      </a:ext>
                    </a:extLst>
                  </a:tr>
                  <a:tr h="360000">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=1.602 176 634×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−19</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𝐶</m:t>
                                </m:r>
                              </m:oMath>
                            </m:oMathPara>
                          </a14:m>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定義値のため誤差無し</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311466847"/>
                      </a:ext>
                    </a:extLst>
                  </a:tr>
                  <a:tr h="244672">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eqArr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nm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Å</m:t>
                                    </m:r>
                                  </m:e>
                                </m:eqAr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300" kern="100" dirty="0">
                            <a:solidFill>
                              <a:schemeClr val="tx1"/>
                            </a:solidFill>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mn-ea"/>
                                        <a:cs typeface="Times New Roman" panose="02020603050405020304" pitchFamily="18" charset="0"/>
                                      </a:rPr>
                                    </m:ctrlPr>
                                  </m:eqArrPr>
                                  <m:e>
                                    <m:r>
                                      <a:rPr lang="en-US" altLang="ja-JP" sz="1300" b="0" i="1" kern="100" smtClean="0">
                                        <a:effectLst/>
                                        <a:latin typeface="Cambria Math" panose="02040503050406030204" pitchFamily="18" charset="0"/>
                                        <a:ea typeface="+mn-ea"/>
                                        <a:cs typeface="Times New Roman" panose="02020603050405020304" pitchFamily="18" charset="0"/>
                                      </a:rPr>
                                      <m:t>1 </m:t>
                                    </m:r>
                                    <m:sSub>
                                      <m:sSubPr>
                                        <m:ctrlPr>
                                          <a:rPr lang="en-US" altLang="ja-JP" sz="1300" b="0" i="1" kern="100" smtClean="0">
                                            <a:effectLst/>
                                            <a:latin typeface="Cambria Math" panose="02040503050406030204" pitchFamily="18" charset="0"/>
                                            <a:ea typeface="+mn-ea"/>
                                            <a:cs typeface="Times New Roman" panose="02020603050405020304" pitchFamily="18" charset="0"/>
                                          </a:rPr>
                                        </m:ctrlPr>
                                      </m:sSubPr>
                                      <m:e>
                                        <m:r>
                                          <a:rPr lang="en-US" altLang="ja-JP" sz="1300" b="0" i="1" kern="100" smtClean="0">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mn-ea"/>
                                            <a:cs typeface="Times New Roman" panose="02020603050405020304" pitchFamily="18" charset="0"/>
                                          </a:rPr>
                                          <m:t>h</m:t>
                                        </m:r>
                                      </m:sub>
                                    </m:sSub>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4.359 744 722 2071</m:t>
                                    </m:r>
                                    <m:d>
                                      <m:dPr>
                                        <m:ctrlPr>
                                          <a:rPr lang="pl-PL" altLang="ja-JP" sz="1300" b="0" i="1" kern="100" smtClean="0">
                                            <a:effectLst/>
                                            <a:latin typeface="Cambria Math" panose="02040503050406030204" pitchFamily="18" charset="0"/>
                                            <a:ea typeface="+mn-ea"/>
                                            <a:cs typeface="Times New Roman" panose="02020603050405020304" pitchFamily="18" charset="0"/>
                                          </a:rPr>
                                        </m:ctrlPr>
                                      </m:dPr>
                                      <m:e>
                                        <m:r>
                                          <a:rPr lang="pl-PL" altLang="ja-JP" sz="1300" b="0" i="1" kern="100" smtClean="0">
                                            <a:effectLst/>
                                            <a:latin typeface="Cambria Math" panose="02040503050406030204" pitchFamily="18" charset="0"/>
                                            <a:ea typeface="+mn-ea"/>
                                            <a:cs typeface="Times New Roman" panose="02020603050405020304" pitchFamily="18" charset="0"/>
                                          </a:rPr>
                                          <m:t>85</m:t>
                                        </m:r>
                                      </m:e>
                                    </m:d>
                                    <m:r>
                                      <a:rPr lang="en-US" altLang="ja-JP" sz="1300" b="0" i="1" kern="100" smtClean="0">
                                        <a:effectLst/>
                                        <a:latin typeface="Cambria Math" panose="02040503050406030204" pitchFamily="18" charset="0"/>
                                        <a:ea typeface="+mn-ea"/>
                                        <a:cs typeface="Times New Roman" panose="02020603050405020304" pitchFamily="18" charset="0"/>
                                      </a:rPr>
                                      <m:t>×</m:t>
                                    </m:r>
                                    <m:r>
                                      <a:rPr lang="pl-PL" altLang="ja-JP" sz="1300" b="0" i="1" kern="100" smtClean="0">
                                        <a:effectLst/>
                                        <a:latin typeface="Cambria Math" panose="02040503050406030204" pitchFamily="18" charset="0"/>
                                        <a:ea typeface="+mn-ea"/>
                                        <a:cs typeface="Times New Roman" panose="02020603050405020304" pitchFamily="18" charset="0"/>
                                      </a:rPr>
                                      <m:t> </m:t>
                                    </m:r>
                                    <m:sSup>
                                      <m:sSupPr>
                                        <m:ctrlPr>
                                          <a:rPr lang="en-US" altLang="ja-JP" sz="1300" b="0" i="1" kern="100" smtClean="0">
                                            <a:effectLst/>
                                            <a:latin typeface="Cambria Math" panose="02040503050406030204" pitchFamily="18" charset="0"/>
                                            <a:ea typeface="+mn-ea"/>
                                            <a:cs typeface="Times New Roman" panose="02020603050405020304" pitchFamily="18" charset="0"/>
                                          </a:rPr>
                                        </m:ctrlPr>
                                      </m:sSupPr>
                                      <m:e>
                                        <m:r>
                                          <a:rPr lang="pl-PL" altLang="ja-JP" sz="1300" b="0" i="1" kern="100" smtClean="0">
                                            <a:effectLst/>
                                            <a:latin typeface="Cambria Math" panose="02040503050406030204" pitchFamily="18" charset="0"/>
                                            <a:ea typeface="+mn-ea"/>
                                            <a:cs typeface="Times New Roman" panose="02020603050405020304" pitchFamily="18" charset="0"/>
                                          </a:rPr>
                                          <m:t>10</m:t>
                                        </m:r>
                                      </m:e>
                                      <m:sup>
                                        <m:r>
                                          <a:rPr lang="pl-PL" altLang="ja-JP" sz="1300" b="0" i="1" kern="100" smtClean="0">
                                            <a:effectLst/>
                                            <a:latin typeface="Cambria Math" panose="02040503050406030204" pitchFamily="18" charset="0"/>
                                            <a:ea typeface="+mn-ea"/>
                                            <a:cs typeface="Times New Roman" panose="02020603050405020304" pitchFamily="18" charset="0"/>
                                          </a:rPr>
                                          <m:t>−18</m:t>
                                        </m:r>
                                      </m:sup>
                                    </m:sSup>
                                    <m:r>
                                      <a:rPr lang="pl-PL" altLang="ja-JP" sz="1300" b="0" i="1" kern="100" smtClean="0">
                                        <a:effectLst/>
                                        <a:latin typeface="Cambria Math" panose="02040503050406030204" pitchFamily="18" charset="0"/>
                                        <a:ea typeface="+mn-ea"/>
                                        <a:cs typeface="Times New Roman" panose="02020603050405020304" pitchFamily="18" charset="0"/>
                                      </a:rPr>
                                      <m:t> </m:t>
                                    </m:r>
                                    <m:r>
                                      <m:rPr>
                                        <m:sty m:val="p"/>
                                      </m:rPr>
                                      <a:rPr lang="pl-PL" altLang="ja-JP" sz="1300" b="0" i="0" kern="100" smtClean="0">
                                        <a:effectLst/>
                                        <a:latin typeface="Cambria Math" panose="02040503050406030204" pitchFamily="18" charset="0"/>
                                        <a:ea typeface="+mn-ea"/>
                                        <a:cs typeface="Times New Roman" panose="02020603050405020304" pitchFamily="18" charset="0"/>
                                      </a:rPr>
                                      <m:t>J</m:t>
                                    </m:r>
                                  </m:e>
                                  <m:e>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27.211 386 245 988(53) </m:t>
                                    </m:r>
                                    <m:r>
                                      <m:rPr>
                                        <m:sty m:val="p"/>
                                      </m:rPr>
                                      <a:rPr lang="pl-PL" altLang="ja-JP" sz="1300" b="0" i="0" kern="100" smtClean="0">
                                        <a:effectLst/>
                                        <a:latin typeface="Cambria Math" panose="02040503050406030204" pitchFamily="18" charset="0"/>
                                        <a:ea typeface="+mn-ea"/>
                                        <a:cs typeface="Times New Roman" panose="02020603050405020304" pitchFamily="18" charset="0"/>
                                      </a:rPr>
                                      <m:t>eV</m:t>
                                    </m:r>
                                  </m:e>
                                </m:eqArr>
                              </m:oMath>
                            </m:oMathPara>
                          </a14:m>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54000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01695" r="-652542" b="-806780"/>
                          </a:stretch>
                        </a:blip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01695" r="-169" b="-806780"/>
                          </a:stretch>
                        </a:blipFill>
                      </a:tcPr>
                    </a:tc>
                    <a:extLst>
                      <a:ext uri="{0D108BD9-81ED-4DB2-BD59-A6C34878D82A}">
                        <a16:rowId xmlns:a16="http://schemas.microsoft.com/office/drawing/2014/main" val="283351516"/>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41667" r="-652542" b="-466667"/>
                          </a:stretch>
                        </a:blip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41667" r="-169" b="-466667"/>
                          </a:stretch>
                        </a:blipFill>
                      </a:tcPr>
                    </a:tc>
                    <a:extLst>
                      <a:ext uri="{0D108BD9-81ED-4DB2-BD59-A6C34878D82A}">
                        <a16:rowId xmlns:a16="http://schemas.microsoft.com/office/drawing/2014/main" val="3311466847"/>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41667" r="-652542" b="-366667"/>
                          </a:stretch>
                        </a:blip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774047">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25984" r="-652542" b="-142520"/>
                          </a:stretch>
                        </a:blip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225984" r="-169" b="-142520"/>
                          </a:stretch>
                        </a:blipFill>
                      </a:tcPr>
                    </a:tc>
                    <a:extLst>
                      <a:ext uri="{0D108BD9-81ED-4DB2-BD59-A6C34878D82A}">
                        <a16:rowId xmlns:a16="http://schemas.microsoft.com/office/drawing/2014/main" val="2346917534"/>
                      </a:ext>
                    </a:extLst>
                  </a:tr>
                  <a:tr h="544114">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t="-465169" r="-652542" b="-103371"/>
                          </a:stretch>
                        </a:blip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l="-50085" t="-465169" r="-169" b="-103371"/>
                          </a:stretch>
                        </a:blipFill>
                      </a:tcPr>
                    </a:tc>
                    <a:extLst>
                      <a:ext uri="{0D108BD9-81ED-4DB2-BD59-A6C34878D82A}">
                        <a16:rowId xmlns:a16="http://schemas.microsoft.com/office/drawing/2014/main" val="4182692128"/>
                      </a:ext>
                    </a:extLst>
                  </a:tr>
                  <a:tr h="54024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Fallback>
      </mc:AlternateContent>
      <p:sp>
        <p:nvSpPr>
          <p:cNvPr id="2" name="タイトル 1">
            <a:extLst>
              <a:ext uri="{FF2B5EF4-FFF2-40B4-BE49-F238E27FC236}">
                <a16:creationId xmlns:a16="http://schemas.microsoft.com/office/drawing/2014/main" id="{F0147F0D-4C9D-6C4A-10E3-D45E0969BBFF}"/>
              </a:ext>
            </a:extLst>
          </p:cNvPr>
          <p:cNvSpPr>
            <a:spLocks noGrp="1"/>
          </p:cNvSpPr>
          <p:nvPr>
            <p:ph type="title"/>
          </p:nvPr>
        </p:nvSpPr>
        <p:spPr>
          <a:xfrm>
            <a:off x="0" y="0"/>
            <a:ext cx="9144000" cy="468000"/>
          </a:xfrm>
        </p:spPr>
        <p:txBody>
          <a:bodyPr/>
          <a:lstStyle/>
          <a:p>
            <a:r>
              <a:rPr lang="ja-JP" altLang="en-US" dirty="0"/>
              <a:t>単位について</a:t>
            </a:r>
          </a:p>
        </p:txBody>
      </p:sp>
      <p:sp>
        <p:nvSpPr>
          <p:cNvPr id="4" name="スライド番号プレースホルダー 3">
            <a:extLst>
              <a:ext uri="{FF2B5EF4-FFF2-40B4-BE49-F238E27FC236}">
                <a16:creationId xmlns:a16="http://schemas.microsoft.com/office/drawing/2014/main" id="{EAB5739A-0F96-0CE8-24D0-1BBE2E75424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a:t>
            </a:fld>
            <a:endParaRPr lang="ja-JP" altLang="en-US" dirty="0"/>
          </a:p>
        </p:txBody>
      </p:sp>
    </p:spTree>
    <p:extLst>
      <p:ext uri="{BB962C8B-B14F-4D97-AF65-F5344CB8AC3E}">
        <p14:creationId xmlns:p14="http://schemas.microsoft.com/office/powerpoint/2010/main" val="34950076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CASSCF</a:t>
            </a:r>
            <a:r>
              <a:rPr kumimoji="1" lang="ja-JP" altLang="en-US" dirty="0"/>
              <a:t>法</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水素分子</a:t>
                </a:r>
                <a:r>
                  <a:rPr kumimoji="1" lang="en-US" altLang="ja-JP" dirty="0"/>
                  <a:t>H</a:t>
                </a:r>
                <a:r>
                  <a:rPr kumimoji="1" lang="ja-JP" altLang="en-US" dirty="0"/>
                  <a:t>₂において核間距離を</a:t>
                </a:r>
                <a14:m>
                  <m:oMath xmlns:m="http://schemas.openxmlformats.org/officeDocument/2006/math">
                    <m:r>
                      <a:rPr kumimoji="1" lang="en-US" altLang="ja-JP" b="0" i="1" smtClean="0">
                        <a:latin typeface="Cambria Math" panose="02040503050406030204" pitchFamily="18" charset="0"/>
                      </a:rPr>
                      <m:t>1.4 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0</m:t>
                        </m:r>
                      </m:sub>
                    </m:sSub>
                  </m:oMath>
                </a14:m>
                <a:r>
                  <a:rPr lang="ja-JP" altLang="en-US" dirty="0"/>
                  <a:t>に固定して計算を行った</a:t>
                </a:r>
                <a:r>
                  <a:rPr lang="en-US" altLang="ja-JP" dirty="0"/>
                  <a:t>.</a:t>
                </a:r>
                <a:r>
                  <a:rPr lang="ja-JP" altLang="en-US" dirty="0"/>
                  <a:t> </a:t>
                </a:r>
                <a:r>
                  <a:rPr lang="en-US" altLang="ja-JP" dirty="0"/>
                  <a:t>CASSCF</a:t>
                </a:r>
                <a:r>
                  <a:rPr lang="ja-JP" altLang="en-US" dirty="0"/>
                  <a:t>では励起状態も計算できる</a:t>
                </a:r>
                <a:r>
                  <a:rPr lang="en-US" altLang="ja-JP" dirty="0"/>
                  <a:t>. examples/CASSCF</a:t>
                </a:r>
                <a:r>
                  <a:rPr lang="ja-JP" altLang="en-US" dirty="0"/>
                  <a:t>内のファイルを参照せよ</a:t>
                </a:r>
                <a:r>
                  <a:rPr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119</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1777594" y="504409"/>
            <a:ext cx="6898093" cy="323165"/>
          </a:xfrm>
          <a:prstGeom prst="rect">
            <a:avLst/>
          </a:prstGeom>
          <a:noFill/>
        </p:spPr>
        <p:txBody>
          <a:bodyPr wrap="square">
            <a:spAutoFit/>
          </a:bodyPr>
          <a:lstStyle/>
          <a:p>
            <a:pPr algn="r"/>
            <a:r>
              <a:rPr kumimoji="1" lang="ja-JP" altLang="en-US" sz="1500" b="1" dirty="0">
                <a:solidFill>
                  <a:schemeClr val="accent4"/>
                </a:solidFill>
              </a:rPr>
              <a:t>基底状態も励起状態も計算でき</a:t>
            </a:r>
            <a:r>
              <a:rPr kumimoji="1" lang="en-US" altLang="ja-JP" sz="1500" b="1" dirty="0">
                <a:solidFill>
                  <a:schemeClr val="accent4"/>
                </a:solidFill>
              </a:rPr>
              <a:t>, </a:t>
            </a:r>
            <a:r>
              <a:rPr kumimoji="1" lang="ja-JP" altLang="en-US" sz="1500" b="1" dirty="0">
                <a:solidFill>
                  <a:schemeClr val="accent4"/>
                </a:solidFill>
              </a:rPr>
              <a:t>同じ軌道の数を使えば</a:t>
            </a:r>
            <a:r>
              <a:rPr kumimoji="1" lang="en-US" altLang="ja-JP" sz="1500" b="1" dirty="0">
                <a:solidFill>
                  <a:schemeClr val="accent4"/>
                </a:solidFill>
              </a:rPr>
              <a:t>CI</a:t>
            </a:r>
            <a:r>
              <a:rPr kumimoji="1" lang="ja-JP" altLang="en-US" sz="1500" b="1" dirty="0">
                <a:solidFill>
                  <a:schemeClr val="accent4"/>
                </a:solidFill>
              </a:rPr>
              <a:t>法よりも正確</a:t>
            </a:r>
            <a:r>
              <a:rPr kumimoji="1" lang="en-US" altLang="ja-JP" sz="1500" b="1" dirty="0">
                <a:solidFill>
                  <a:schemeClr val="accent4"/>
                </a:solidFill>
              </a:rPr>
              <a:t>.</a:t>
            </a:r>
            <a:endParaRPr kumimoji="1" lang="ja-JP" altLang="en-US" sz="1500" b="1" dirty="0">
              <a:solidFill>
                <a:schemeClr val="accent4"/>
              </a:solidFill>
            </a:endParaRPr>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r>
              <a:rPr lang="ja-JP" altLang="en-US" dirty="0"/>
              <a:t>最後に各自の演習を取ります</a:t>
            </a:r>
            <a:r>
              <a:rPr lang="en-US" altLang="ja-JP" dirty="0"/>
              <a:t>. </a:t>
            </a:r>
            <a:r>
              <a:rPr lang="ja-JP" altLang="en-US" dirty="0"/>
              <a:t>演習にあたって</a:t>
            </a:r>
            <a:r>
              <a:rPr lang="en-US" altLang="ja-JP" dirty="0"/>
              <a:t>, </a:t>
            </a:r>
            <a:r>
              <a:rPr lang="ja-JP" altLang="en-US" dirty="0"/>
              <a:t>いくつかの注意点を述べます</a:t>
            </a:r>
            <a:r>
              <a:rPr lang="en-US" altLang="ja-JP" dirty="0"/>
              <a:t>. </a:t>
            </a:r>
            <a:r>
              <a:rPr lang="ja-JP" altLang="en-US" dirty="0"/>
              <a:t>気軽に質問してください</a:t>
            </a:r>
            <a:r>
              <a:rPr lang="en-US" altLang="ja-JP" dirty="0"/>
              <a:t>.</a:t>
            </a:r>
          </a:p>
        </p:txBody>
      </p:sp>
    </p:spTree>
    <p:extLst>
      <p:ext uri="{BB962C8B-B14F-4D97-AF65-F5344CB8AC3E}">
        <p14:creationId xmlns:p14="http://schemas.microsoft.com/office/powerpoint/2010/main" val="3955159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ファイルやフォルダの名前に日本語や全角文字（</a:t>
            </a:r>
            <a:r>
              <a:rPr kumimoji="1" lang="en-US" altLang="ja-JP" dirty="0"/>
              <a:t>θ</a:t>
            </a:r>
            <a:r>
              <a:rPr kumimoji="1" lang="ja-JP" altLang="en-US" dirty="0"/>
              <a:t>や</a:t>
            </a:r>
            <a:r>
              <a:rPr kumimoji="1" lang="en-US" altLang="ja-JP" dirty="0"/>
              <a:t>α</a:t>
            </a:r>
            <a:r>
              <a:rPr kumimoji="1" lang="ja-JP" altLang="en-US" dirty="0"/>
              <a:t>など）が入っている</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lang="ja-JP" altLang="en-US" dirty="0"/>
              <a:t>分子が直線や平面の構造だと最適化がうまくいかない場合がある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121</a:t>
            </a:fld>
            <a:endParaRPr kumimoji="1" lang="ja-JP" altLang="en-US" dirty="0"/>
          </a:p>
        </p:txBody>
      </p:sp>
    </p:spTree>
    <p:extLst>
      <p:ext uri="{BB962C8B-B14F-4D97-AF65-F5344CB8AC3E}">
        <p14:creationId xmlns:p14="http://schemas.microsoft.com/office/powerpoint/2010/main" val="272116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lang="ja-JP" altLang="en-US" dirty="0"/>
              <a:t>自前の</a:t>
            </a:r>
            <a:r>
              <a:rPr kumimoji="1" lang="ja-JP" altLang="en-US" dirty="0"/>
              <a:t>基底関数系（</a:t>
            </a:r>
            <a:r>
              <a:rPr kumimoji="1" lang="en-US" altLang="ja-JP" dirty="0"/>
              <a:t>GEN</a:t>
            </a:r>
            <a:r>
              <a:rPr kumimoji="1" lang="ja-JP" altLang="en-US" dirty="0"/>
              <a:t>）</a:t>
            </a:r>
            <a:endParaRPr kumimoji="1" lang="en-US" altLang="ja-JP" dirty="0"/>
          </a:p>
          <a:p>
            <a:pPr marL="285750" indent="-285750">
              <a:buFont typeface="Arial" panose="020B0604020202020204" pitchFamily="34" charset="0"/>
              <a:buChar char="•"/>
            </a:pPr>
            <a:r>
              <a:rPr kumimoji="1" lang="en-US" altLang="ja-JP" dirty="0"/>
              <a:t>DFT</a:t>
            </a:r>
            <a:r>
              <a:rPr kumimoji="1" lang="ja-JP" altLang="en-US" dirty="0"/>
              <a:t>における分散力以外の補正</a:t>
            </a:r>
            <a:endParaRPr kumimoji="1" lang="en-US" altLang="ja-JP" dirty="0"/>
          </a:p>
          <a:p>
            <a:pPr marL="285750" indent="-285750">
              <a:buFont typeface="Arial" panose="020B0604020202020204" pitchFamily="34" charset="0"/>
              <a:buChar char="•"/>
            </a:pPr>
            <a:r>
              <a:rPr lang="en-US" altLang="ja-JP" dirty="0"/>
              <a:t>Gibbs</a:t>
            </a:r>
            <a:r>
              <a:rPr lang="ja-JP" altLang="en-US" dirty="0"/>
              <a:t>自由エネルギーに関連する演習課題</a:t>
            </a:r>
            <a:endParaRPr lang="en-US" altLang="ja-JP" dirty="0"/>
          </a:p>
          <a:p>
            <a:pPr marL="285750" indent="-285750">
              <a:buFont typeface="Arial" panose="020B0604020202020204" pitchFamily="34" charset="0"/>
              <a:buChar char="•"/>
            </a:pPr>
            <a:r>
              <a:rPr lang="ja-JP" altLang="en-US" dirty="0"/>
              <a:t>その他の</a:t>
            </a:r>
            <a:r>
              <a:rPr kumimoji="1" lang="ja-JP" altLang="en-US" dirty="0"/>
              <a:t>熱力学量</a:t>
            </a:r>
            <a:endParaRPr kumimoji="1" lang="en-US" altLang="ja-JP" dirty="0"/>
          </a:p>
          <a:p>
            <a:pPr marL="285750" indent="-285750">
              <a:buFont typeface="Arial" panose="020B0604020202020204" pitchFamily="34" charset="0"/>
              <a:buChar char="•"/>
            </a:pPr>
            <a:r>
              <a:rPr kumimoji="1" lang="ja-JP" altLang="en-US" dirty="0"/>
              <a:t>擬ポテンシャル</a:t>
            </a:r>
            <a:endParaRPr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ja-JP" altLang="en-US" dirty="0"/>
              <a:t>半経験的分子軌道法</a:t>
            </a:r>
            <a:endParaRPr lang="en-US" altLang="ja-JP" dirty="0"/>
          </a:p>
          <a:p>
            <a:pPr marL="285750" indent="-285750">
              <a:buFont typeface="Arial" panose="020B0604020202020204" pitchFamily="34" charset="0"/>
              <a:buChar char="•"/>
            </a:pPr>
            <a:r>
              <a:rPr lang="en-US" altLang="ja-JP" dirty="0"/>
              <a:t>ONIOM</a:t>
            </a:r>
          </a:p>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lang="en-US" altLang="ja-JP" dirty="0"/>
              <a:t>…</a:t>
            </a:r>
            <a:endParaRPr kumimoji="1" lang="en-US" altLang="ja-JP" dirty="0"/>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122</a:t>
            </a:fld>
            <a:endParaRPr kumimoji="1" lang="ja-JP" altLang="en-US" dirty="0"/>
          </a:p>
        </p:txBody>
      </p:sp>
    </p:spTree>
    <p:extLst>
      <p:ext uri="{BB962C8B-B14F-4D97-AF65-F5344CB8AC3E}">
        <p14:creationId xmlns:p14="http://schemas.microsoft.com/office/powerpoint/2010/main" val="30296030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95626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 </a:t>
            </a:r>
            <a:r>
              <a:rPr lang="ja-JP" altLang="en-US" dirty="0"/>
              <a:t>複数の分子の計算結果を比較してもよい</a:t>
            </a:r>
            <a:r>
              <a:rPr lang="en-US" altLang="ja-JP" dirty="0"/>
              <a:t>. </a:t>
            </a:r>
            <a:r>
              <a:rPr lang="ja-JP" altLang="en-US" dirty="0"/>
              <a:t>卒業研究に関連する分子や興味のある分子など</a:t>
            </a:r>
            <a:r>
              <a:rPr lang="en-US" altLang="ja-JP" dirty="0"/>
              <a:t>, </a:t>
            </a:r>
            <a:r>
              <a:rPr lang="ja-JP" altLang="en-US" dirty="0"/>
              <a:t>好きな分子を選んでよいが</a:t>
            </a:r>
            <a:r>
              <a:rPr lang="en-US" altLang="ja-JP" dirty="0"/>
              <a:t>, </a:t>
            </a:r>
            <a:r>
              <a:rPr lang="ja-JP" altLang="en-US" dirty="0"/>
              <a:t>計算コストを抑えるために簡略化した分子を選ぶとよい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ja-JP" altLang="en-US" dirty="0"/>
              <a:t>複数の手法</a:t>
            </a:r>
            <a:r>
              <a:rPr lang="en-US" altLang="ja-JP" dirty="0"/>
              <a:t>, 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反応エンタルピー</a:t>
            </a:r>
            <a:r>
              <a:rPr lang="en-US" altLang="ja-JP" dirty="0"/>
              <a:t>, </a:t>
            </a:r>
            <a:r>
              <a:rPr lang="ja-JP" altLang="en-US" dirty="0"/>
              <a:t>分子構造</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a:t>
            </a:r>
            <a:br>
              <a:rPr lang="en-US" altLang="ja-JP" dirty="0"/>
            </a:br>
            <a:r>
              <a:rPr lang="ja-JP" altLang="en-US" dirty="0"/>
              <a:t>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a:t>
            </a:r>
            <a:r>
              <a:rPr lang="en-US" altLang="ja-JP" dirty="0"/>
              <a:t>, </a:t>
            </a:r>
            <a:r>
              <a:rPr lang="ja-JP" altLang="en-US" dirty="0"/>
              <a:t>比較せよ</a:t>
            </a:r>
            <a:r>
              <a:rPr lang="en-US" altLang="ja-JP" dirty="0"/>
              <a:t>. </a:t>
            </a:r>
          </a:p>
          <a:p>
            <a:pPr marL="285750" indent="-285750">
              <a:lnSpc>
                <a:spcPct val="100000"/>
              </a:lnSpc>
              <a:buFont typeface="Arial" panose="020B0604020202020204" pitchFamily="34" charset="0"/>
              <a:buChar char="•"/>
            </a:pPr>
            <a:r>
              <a:rPr lang="ja-JP" altLang="en-US" dirty="0"/>
              <a:t>先行研究ある計算をベースとして</a:t>
            </a:r>
            <a:r>
              <a:rPr lang="en-US" altLang="ja-JP" dirty="0"/>
              <a:t>, </a:t>
            </a:r>
            <a:r>
              <a:rPr lang="ja-JP" altLang="en-US" dirty="0"/>
              <a:t>先行研究が無い計算も行うとなお良い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marL="285750" indent="-285750">
              <a:lnSpc>
                <a:spcPct val="100000"/>
              </a:lnSpc>
              <a:buFont typeface="Arial" panose="020B0604020202020204" pitchFamily="34" charset="0"/>
              <a:buChar char="•"/>
            </a:pPr>
            <a:r>
              <a:rPr lang="ja-JP" altLang="en-US" dirty="0"/>
              <a:t>その分子を選んだ理由</a:t>
            </a:r>
            <a:r>
              <a:rPr lang="en-US" altLang="ja-JP" dirty="0"/>
              <a:t>, </a:t>
            </a:r>
            <a:r>
              <a:rPr lang="ja-JP" altLang="en-US" dirty="0"/>
              <a:t>実際に計算してみた感想なども簡単に述べてください</a:t>
            </a:r>
            <a:r>
              <a:rPr lang="en-US" altLang="ja-JP" dirty="0"/>
              <a:t>.</a:t>
            </a:r>
            <a:br>
              <a:rPr lang="en-US" altLang="ja-JP" dirty="0"/>
            </a:b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各自</a:t>
            </a:r>
            <a:r>
              <a:rPr lang="en-US" altLang="ja-JP" dirty="0"/>
              <a:t>, </a:t>
            </a:r>
            <a:r>
              <a:rPr lang="ja-JP" altLang="en-US" dirty="0"/>
              <a:t>スライド数枚で発表してもらいます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a:p>
            <a:pPr marL="285750" indent="-285750">
              <a:lnSpc>
                <a:spcPct val="100000"/>
              </a:lnSpc>
              <a:buFont typeface="Arial" panose="020B0604020202020204" pitchFamily="34" charset="0"/>
              <a:buChar char="•"/>
            </a:pPr>
            <a:r>
              <a:rPr lang="ja-JP" altLang="en-US" dirty="0"/>
              <a:t>テーマを確定する必要はありませんが</a:t>
            </a:r>
            <a:r>
              <a:rPr lang="en-US" altLang="ja-JP" dirty="0"/>
              <a:t>, </a:t>
            </a:r>
            <a:r>
              <a:rPr lang="ja-JP" altLang="en-US" dirty="0"/>
              <a:t>少し計算を流してから帰ってください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123</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123</a:t>
            </a:fld>
            <a:endParaRPr kumimoji="1" lang="ja-JP" altLang="en-US" dirty="0"/>
          </a:p>
        </p:txBody>
      </p:sp>
    </p:spTree>
    <p:extLst>
      <p:ext uri="{BB962C8B-B14F-4D97-AF65-F5344CB8AC3E}">
        <p14:creationId xmlns:p14="http://schemas.microsoft.com/office/powerpoint/2010/main" val="165348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125</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7781784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ja-JP" altLang="en-US" dirty="0"/>
              <a:t>演習：</a:t>
            </a:r>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126</a:t>
            </a:fld>
            <a:endParaRPr kumimoji="1" lang="ja-JP" altLang="en-US" dirty="0"/>
          </a:p>
        </p:txBody>
      </p:sp>
    </p:spTree>
    <p:extLst>
      <p:ext uri="{BB962C8B-B14F-4D97-AF65-F5344CB8AC3E}">
        <p14:creationId xmlns:p14="http://schemas.microsoft.com/office/powerpoint/2010/main" val="3164805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kumimoji="1" lang="ja-JP" altLang="en-US" dirty="0"/>
              <a:t>基底関数の内訳については解説が多くないので</a:t>
            </a:r>
            <a:r>
              <a:rPr kumimoji="1" lang="en-US" altLang="ja-JP" dirty="0"/>
              <a:t>, </a:t>
            </a:r>
            <a:r>
              <a:rPr kumimoji="1" lang="en-US" altLang="ja-JP" dirty="0" err="1"/>
              <a:t>GFPrint</a:t>
            </a:r>
            <a:r>
              <a:rPr kumimoji="1" lang="ja-JP" altLang="en-US" dirty="0"/>
              <a:t>キーワードを使って答え合わせしよう</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en-US" altLang="ja-JP" dirty="0"/>
              <a:t>H</a:t>
            </a:r>
            <a:r>
              <a:rPr kumimoji="1" lang="ja-JP" altLang="en-US" dirty="0"/>
              <a:t>₂を</a:t>
            </a:r>
            <a:r>
              <a:rPr kumimoji="1" lang="en-US" altLang="ja-JP" dirty="0"/>
              <a:t>STO-3G, 4-31G, 6-31G</a:t>
            </a:r>
            <a:r>
              <a:rPr kumimoji="1" lang="ja-JP" altLang="en-US" dirty="0"/>
              <a:t>それぞれで計算した</a:t>
            </a:r>
            <a:r>
              <a:rPr kumimoji="1" lang="en-US" altLang="ja-JP" dirty="0"/>
              <a:t>. </a:t>
            </a:r>
            <a:r>
              <a:rPr kumimoji="1" lang="ja-JP" altLang="en-US" dirty="0"/>
              <a:t>原始</a:t>
            </a:r>
            <a:r>
              <a:rPr kumimoji="1" lang="en-US" altLang="ja-JP" dirty="0"/>
              <a:t>Gauss</a:t>
            </a:r>
            <a:r>
              <a:rPr kumimoji="1" lang="ja-JP" altLang="en-US" dirty="0"/>
              <a:t>関数と短縮</a:t>
            </a:r>
            <a:r>
              <a:rPr kumimoji="1" lang="en-US" altLang="ja-JP" dirty="0"/>
              <a:t>Gauss</a:t>
            </a:r>
            <a:r>
              <a:rPr kumimoji="1" lang="ja-JP" altLang="en-US" dirty="0"/>
              <a:t>関数の数がそれぞれ次のような値になっている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127</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2787829357"/>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81B2E288-B43C-2A40-FB50-3799D279E26C}"/>
                  </a:ext>
                </a:extLst>
              </p:cNvPr>
              <p:cNvSpPr>
                <a:spLocks noGrp="1"/>
              </p:cNvSpPr>
              <p:nvPr>
                <p:ph idx="1"/>
              </p:nvPr>
            </p:nvSpPr>
            <p:spPr>
              <a:xfrm>
                <a:off x="468313" y="842963"/>
                <a:ext cx="2735262" cy="3610847"/>
              </a:xfrm>
            </p:spPr>
            <p:txBody>
              <a:bodyPr/>
              <a:lstStyle/>
              <a:p>
                <a:r>
                  <a:rPr lang="en-US" altLang="ja-JP" dirty="0"/>
                  <a:t>IUPAC</a:t>
                </a:r>
                <a:r>
                  <a:rPr lang="ja-JP" altLang="en-US" dirty="0"/>
                  <a:t>の</a:t>
                </a:r>
                <a:r>
                  <a:rPr lang="en-US" altLang="ja-JP" dirty="0"/>
                  <a:t>Green</a:t>
                </a:r>
                <a:r>
                  <a:rPr lang="ja-JP" altLang="en-US" dirty="0"/>
                  <a:t> </a:t>
                </a:r>
                <a:r>
                  <a:rPr lang="en-US" altLang="ja-JP" dirty="0"/>
                  <a:t>Book</a:t>
                </a:r>
                <a:r>
                  <a:rPr lang="ja-JP" altLang="en-US" dirty="0"/>
                  <a:t>を読んだことがあるだろうか？もしないなら</a:t>
                </a:r>
                <a:r>
                  <a:rPr lang="en-US" altLang="ja-JP" dirty="0"/>
                  <a:t>, </a:t>
                </a:r>
                <a:r>
                  <a:rPr lang="ja-JP" altLang="en-US" dirty="0"/>
                  <a:t>あなたは原子単位の正しい扱いをほぼ確実に理解していないだろう</a:t>
                </a:r>
                <a:r>
                  <a:rPr lang="en-US" altLang="ja-JP" dirty="0"/>
                  <a:t>.</a:t>
                </a:r>
              </a:p>
              <a:p>
                <a:r>
                  <a:rPr lang="ja-JP" altLang="en-US" dirty="0"/>
                  <a:t>とはいえ</a:t>
                </a:r>
                <a:r>
                  <a:rPr lang="en-US" altLang="ja-JP" dirty="0"/>
                  <a:t>, 2022</a:t>
                </a:r>
                <a:r>
                  <a:rPr lang="ja-JP" altLang="en-US" dirty="0"/>
                  <a:t>年頃に</a:t>
                </a:r>
                <a:r>
                  <a:rPr lang="en-US" altLang="ja-JP" dirty="0">
                    <a:hlinkClick r:id="rId2"/>
                  </a:rPr>
                  <a:t>Wikipedia</a:t>
                </a:r>
                <a:r>
                  <a:rPr lang="ja-JP" altLang="en-US" dirty="0"/>
                  <a:t>にも書いておいたから</a:t>
                </a:r>
                <a:r>
                  <a:rPr lang="en-US" altLang="ja-JP" dirty="0"/>
                  <a:t>, </a:t>
                </a:r>
                <a:r>
                  <a:rPr lang="ja-JP" altLang="en-US" dirty="0"/>
                  <a:t>このような煽り文句は使えなくなってしまった</a:t>
                </a:r>
                <a:r>
                  <a:rPr lang="en-US" altLang="ja-JP" dirty="0"/>
                  <a:t>. Green Book</a:t>
                </a:r>
                <a:r>
                  <a:rPr lang="ja-JP" altLang="en-US" dirty="0"/>
                  <a:t>では右のような間違いが指摘されている</a:t>
                </a:r>
                <a:r>
                  <a:rPr lang="en-US" altLang="ja-JP" dirty="0"/>
                  <a:t>.</a:t>
                </a:r>
              </a:p>
              <a:p>
                <a:r>
                  <a:rPr lang="ja-JP" altLang="en-US" dirty="0"/>
                  <a:t>原子単位の扱いに関する間違いとは別に</a:t>
                </a:r>
                <a:r>
                  <a:rPr lang="en-US" altLang="ja-JP" dirty="0"/>
                  <a:t>, </a:t>
                </a:r>
                <a:r>
                  <a:rPr lang="ja-JP" altLang="en-US" dirty="0"/>
                  <a:t>方程式を無次元化した際に </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0" smtClean="0">
                            <a:latin typeface="Cambria Math" panose="02040503050406030204" pitchFamily="18" charset="0"/>
                          </a:rPr>
                          <m:t>∗</m:t>
                        </m:r>
                      </m:sup>
                    </m:sSubSup>
                    <m:r>
                      <a:rPr lang="en-US" altLang="ja-JP" b="0" i="0" smtClean="0">
                        <a:latin typeface="Cambria Math" panose="02040503050406030204" pitchFamily="18" charset="0"/>
                      </a:rPr>
                      <m:t>=</m:t>
                    </m:r>
                    <m:f>
                      <m:fPr>
                        <m:type m:val="lin"/>
                        <m:ctrlPr>
                          <a:rPr lang="en-US" altLang="ja-JP"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r>
                      <a:rPr lang="en-US" altLang="ja-JP" b="0" i="1" smtClean="0">
                        <a:latin typeface="Cambria Math" panose="02040503050406030204" pitchFamily="18" charset="0"/>
                      </a:rPr>
                      <m:t>=2.1</m:t>
                    </m:r>
                  </m:oMath>
                </a14:m>
                <a:r>
                  <a:rPr lang="ja-JP" altLang="en-US" dirty="0"/>
                  <a:t> の</a:t>
                </a:r>
                <a:r>
                  <a:rPr lang="en-US" altLang="ja-JP" dirty="0"/>
                  <a:t>*</a:t>
                </a:r>
                <a:r>
                  <a:rPr lang="ja-JP" altLang="en-US" dirty="0"/>
                  <a:t>を省略して</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1" smtClean="0">
                            <a:latin typeface="Cambria Math" panose="02040503050406030204" pitchFamily="18" charset="0"/>
                          </a:rPr>
                          <m:t>∗</m:t>
                        </m:r>
                      </m:sup>
                    </m:sSubSup>
                  </m:oMath>
                </a14:m>
                <a:r>
                  <a:rPr lang="ja-JP" altLang="en-US" dirty="0"/>
                  <a:t>と</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oMath>
                </a14:m>
                <a:r>
                  <a:rPr lang="ja-JP" altLang="en-US" dirty="0"/>
                  <a:t>に同じ記号を使うこと（記号の乱用）も混乱の原因である</a:t>
                </a:r>
                <a:r>
                  <a:rPr lang="en-US" altLang="ja-JP" dirty="0"/>
                  <a:t>.</a:t>
                </a:r>
              </a:p>
            </p:txBody>
          </p:sp>
        </mc:Choice>
        <mc:Fallback xmlns="">
          <p:sp>
            <p:nvSpPr>
              <p:cNvPr id="8" name="コンテンツ プレースホルダー 7">
                <a:extLst>
                  <a:ext uri="{FF2B5EF4-FFF2-40B4-BE49-F238E27FC236}">
                    <a16:creationId xmlns:a16="http://schemas.microsoft.com/office/drawing/2014/main" id="{81B2E288-B43C-2A40-FB50-3799D279E26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1336" b="-169"/>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3F43399A-B0F9-965E-FFB9-4A1073D129F8}"/>
              </a:ext>
            </a:extLst>
          </p:cNvPr>
          <p:cNvSpPr>
            <a:spLocks noGrp="1"/>
          </p:cNvSpPr>
          <p:nvPr>
            <p:ph type="body" sz="quarter" idx="13"/>
          </p:nvPr>
        </p:nvSpPr>
        <p:spPr>
          <a:xfrm>
            <a:off x="0" y="4675500"/>
            <a:ext cx="9144000" cy="468000"/>
          </a:xfrm>
        </p:spPr>
        <p:txBody>
          <a:bodyPr/>
          <a:lstStyle/>
          <a:p>
            <a:r>
              <a:rPr lang="en-US" altLang="ja-JP" dirty="0"/>
              <a:t>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9703F30-4921-BA59-AEDC-B0E98D45BB70}"/>
                  </a:ext>
                </a:extLst>
              </p:cNvPr>
              <p:cNvSpPr>
                <a:spLocks noGrp="1"/>
              </p:cNvSpPr>
              <p:nvPr>
                <p:ph idx="14"/>
              </p:nvPr>
            </p:nvSpPr>
            <p:spPr>
              <a:xfrm>
                <a:off x="3203575" y="842963"/>
                <a:ext cx="5472113" cy="3685418"/>
              </a:xfrm>
              <a:solidFill>
                <a:schemeClr val="bg2"/>
              </a:solidFill>
            </p:spPr>
            <p:txBody>
              <a:bodyPr/>
              <a:lstStyle/>
              <a:p>
                <a:r>
                  <a:rPr lang="en-US" altLang="ja-JP" b="1" dirty="0">
                    <a:solidFill>
                      <a:schemeClr val="tx2"/>
                    </a:solidFill>
                  </a:rPr>
                  <a:t>3.9.2</a:t>
                </a:r>
                <a:r>
                  <a:rPr lang="ja-JP" altLang="en-US" b="1" dirty="0">
                    <a:solidFill>
                      <a:schemeClr val="tx2"/>
                    </a:solidFill>
                  </a:rPr>
                  <a:t>　和訳版</a:t>
                </a:r>
                <a:r>
                  <a:rPr lang="en-US" altLang="ja-JP" b="1" dirty="0">
                    <a:solidFill>
                      <a:schemeClr val="tx2"/>
                    </a:solidFill>
                  </a:rPr>
                  <a:t>p.117</a:t>
                </a:r>
                <a:r>
                  <a:rPr lang="ja-JP" altLang="en-US" b="1" dirty="0">
                    <a:solidFill>
                      <a:schemeClr val="tx2"/>
                    </a:solidFill>
                  </a:rPr>
                  <a:t>より</a:t>
                </a:r>
                <a:endParaRPr lang="en-US" altLang="ja-JP" b="1" dirty="0">
                  <a:solidFill>
                    <a:schemeClr val="tx2"/>
                  </a:solidFill>
                </a:endParaRPr>
              </a:p>
              <a:p>
                <a:r>
                  <a:rPr lang="ja-JP" altLang="en-US" dirty="0"/>
                  <a:t>「原子単位では </a:t>
                </a:r>
                <a14:m>
                  <m:oMath xmlns:m="http://schemas.openxmlformats.org/officeDocument/2006/math">
                    <m:r>
                      <a:rPr lang="en-US" altLang="ja-JP" smtClean="0">
                        <a:latin typeface="Cambria Math" panose="02040503050406030204" pitchFamily="18" charset="0"/>
                      </a:rPr>
                      <m:t>𝑒</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14:m>
                  <m:oMath xmlns:m="http://schemas.openxmlformats.org/officeDocument/2006/math">
                    <m:r>
                      <a:rPr lang="en-US" altLang="ja-JP" smtClean="0">
                        <a:latin typeface="Cambria Math" panose="02040503050406030204" pitchFamily="18" charset="0"/>
                      </a:rPr>
                      <m:t>ℏ</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𝐸</m:t>
                        </m:r>
                      </m:e>
                      <m:sub>
                        <m:r>
                          <m:rPr>
                            <m:sty m:val="p"/>
                          </m:rPr>
                          <a:rPr lang="en-US" altLang="ja-JP" smtClean="0">
                            <a:latin typeface="Cambria Math" panose="02040503050406030204" pitchFamily="18" charset="0"/>
                          </a:rPr>
                          <m:t>h</m:t>
                        </m:r>
                      </m:sub>
                    </m:sSub>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ja-JP" altLang="en-US" dirty="0"/>
                  <a:t> などの定数はすべて </a:t>
                </a:r>
                <a:r>
                  <a:rPr lang="en-US" altLang="ja-JP" dirty="0"/>
                  <a:t>1</a:t>
                </a:r>
                <a:r>
                  <a:rPr lang="ja-JP" altLang="en-US" dirty="0"/>
                  <a:t> である」という表現がよく使われるが</a:t>
                </a:r>
                <a:r>
                  <a:rPr lang="en-US" altLang="ja-JP" dirty="0"/>
                  <a:t>, </a:t>
                </a:r>
                <a:r>
                  <a:rPr lang="ja-JP" altLang="en-US" dirty="0"/>
                  <a:t>これはまちがった表現である．正しくは「原子単位では電気素量は </a:t>
                </a:r>
                <a14:m>
                  <m:oMath xmlns:m="http://schemas.openxmlformats.org/officeDocument/2006/math">
                    <m:r>
                      <a:rPr lang="en-US" altLang="ja-JP" smtClean="0">
                        <a:latin typeface="Cambria Math" panose="02040503050406030204" pitchFamily="18" charset="0"/>
                      </a:rPr>
                      <m:t>1 </m:t>
                    </m:r>
                    <m:r>
                      <a:rPr lang="en-US" altLang="ja-JP">
                        <a:latin typeface="Cambria Math" panose="02040503050406030204" pitchFamily="18" charset="0"/>
                      </a:rPr>
                      <m:t>𝑒</m:t>
                    </m:r>
                  </m:oMath>
                </a14:m>
                <a:r>
                  <a:rPr lang="ja-JP" altLang="en-US" dirty="0"/>
                  <a:t>，電子質量は </a:t>
                </a:r>
                <a14:m>
                  <m:oMath xmlns:m="http://schemas.openxmlformats.org/officeDocument/2006/math">
                    <m:r>
                      <a:rPr lang="en-US" altLang="ja-JP" smtClean="0">
                        <a:latin typeface="Cambria Math" panose="02040503050406030204" pitchFamily="18" charset="0"/>
                      </a:rPr>
                      <m:t>1 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である」と表現しなければならない</a:t>
                </a:r>
                <a:r>
                  <a:rPr lang="en-US" altLang="ja-JP" dirty="0"/>
                  <a:t>.</a:t>
                </a:r>
              </a:p>
              <a:p>
                <a:r>
                  <a:rPr lang="en-US" altLang="ja-JP" dirty="0"/>
                  <a:t>…</a:t>
                </a:r>
                <a:r>
                  <a:rPr lang="ja-JP" altLang="en-US" dirty="0"/>
                  <a:t>中略</a:t>
                </a:r>
                <a:r>
                  <a:rPr lang="en-US" altLang="ja-JP" dirty="0"/>
                  <a:t>…</a:t>
                </a:r>
              </a:p>
              <a:p>
                <a:r>
                  <a:rPr lang="ja-JP" altLang="en-US" dirty="0"/>
                  <a:t>多くの研究者は原子単位を使う場合に</a:t>
                </a:r>
                <a:r>
                  <a:rPr lang="en-US" altLang="ja-JP" dirty="0"/>
                  <a:t>, </a:t>
                </a:r>
                <a:r>
                  <a:rPr lang="ja-JP" altLang="en-US" dirty="0"/>
                  <a:t>上の表にある単位記号を使わないで，単に “</a:t>
                </a:r>
                <a:r>
                  <a:rPr lang="en-US" altLang="ja-JP" dirty="0" err="1"/>
                  <a:t>a.u</a:t>
                </a:r>
                <a:r>
                  <a:rPr lang="en-US" altLang="ja-JP" dirty="0"/>
                  <a:t>.” </a:t>
                </a:r>
                <a:r>
                  <a:rPr lang="ja-JP" altLang="en-US" dirty="0"/>
                  <a:t>あるいは “</a:t>
                </a:r>
                <a:r>
                  <a:rPr lang="en-US" altLang="ja-JP" dirty="0"/>
                  <a:t>au” </a:t>
                </a:r>
                <a:r>
                  <a:rPr lang="ja-JP" altLang="en-US" dirty="0"/>
                  <a:t>と書く．しかし，この習慣はやめるべきである．なぜならば</a:t>
                </a:r>
                <a:r>
                  <a:rPr lang="en-US" altLang="ja-JP" dirty="0"/>
                  <a:t>, </a:t>
                </a:r>
                <a:r>
                  <a:rPr lang="ja-JP" altLang="en-US" dirty="0"/>
                  <a:t>これはあらゆる </a:t>
                </a:r>
                <a:r>
                  <a:rPr lang="en-US" altLang="ja-JP" dirty="0"/>
                  <a:t>SI </a:t>
                </a:r>
                <a:r>
                  <a:rPr lang="ja-JP" altLang="en-US" dirty="0"/>
                  <a:t>単位を “</a:t>
                </a:r>
                <a:r>
                  <a:rPr lang="en-US" altLang="ja-JP" dirty="0"/>
                  <a:t>SI”, </a:t>
                </a:r>
                <a:r>
                  <a:rPr lang="ja-JP" altLang="en-US" dirty="0"/>
                  <a:t>あらゆる </a:t>
                </a:r>
                <a:r>
                  <a:rPr lang="en-US" altLang="ja-JP" dirty="0"/>
                  <a:t>CGS </a:t>
                </a:r>
                <a:r>
                  <a:rPr lang="ja-JP" altLang="en-US" dirty="0"/>
                  <a:t>単位を “</a:t>
                </a:r>
                <a:r>
                  <a:rPr lang="en-US" altLang="ja-JP" dirty="0"/>
                  <a:t>CGS” </a:t>
                </a:r>
                <a:r>
                  <a:rPr lang="ja-JP" altLang="en-US" dirty="0"/>
                  <a:t>と書くようなものだからである</a:t>
                </a:r>
                <a:r>
                  <a:rPr lang="en-US" altLang="ja-JP" dirty="0"/>
                  <a:t>.</a:t>
                </a:r>
                <a:br>
                  <a:rPr lang="ja-JP" altLang="en-US" dirty="0"/>
                </a:br>
                <a:br>
                  <a:rPr lang="ja-JP" altLang="en-US" dirty="0"/>
                </a:br>
                <a:r>
                  <a:rPr lang="en-US" altLang="ja-JP" dirty="0"/>
                  <a:t>《</a:t>
                </a:r>
                <a:r>
                  <a:rPr lang="ja-JP" altLang="en-US" b="1" dirty="0"/>
                  <a:t>例</a:t>
                </a:r>
                <a:r>
                  <a:rPr lang="en-US" altLang="ja-JP" dirty="0"/>
                  <a:t>》</a:t>
                </a:r>
                <a:r>
                  <a:rPr lang="ja-JP" altLang="en-US" dirty="0"/>
                  <a:t>水素分子の結合距離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m:rPr>
                            <m:sty m:val="p"/>
                          </m:rPr>
                          <a:rPr lang="en-US" altLang="ja-JP" b="0" i="0" smtClean="0">
                            <a:latin typeface="Cambria Math" panose="02040503050406030204" pitchFamily="18" charset="0"/>
                          </a:rPr>
                          <m:t>e</m:t>
                        </m:r>
                      </m:sub>
                    </m:sSub>
                  </m:oMath>
                </a14:m>
                <a:r>
                  <a:rPr lang="ja-JP" altLang="en-US" dirty="0"/>
                  <a:t> と解離エネルギー</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b="0" i="0" smtClean="0">
                            <a:latin typeface="Cambria Math" panose="02040503050406030204" pitchFamily="18" charset="0"/>
                          </a:rPr>
                          <m:t>e</m:t>
                        </m:r>
                      </m:sub>
                    </m:sSub>
                  </m:oMath>
                </a14:m>
                <a:r>
                  <a:rPr lang="ja-JP" altLang="en-US" dirty="0"/>
                  <a:t> は</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b="0" i="1" smtClean="0">
                        <a:latin typeface="Cambria Math" panose="02040503050406030204" pitchFamily="18" charset="0"/>
                      </a:rPr>
                      <m:t>=2.1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0.16</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h</m:t>
                        </m:r>
                      </m:sub>
                    </m:sSub>
                  </m:oMath>
                </a14:m>
                <a:r>
                  <a:rPr lang="ja-JP" altLang="en-US" dirty="0"/>
                  <a:t> と書くべきであって</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=2.1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16 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r>
                      <a:rPr lang="en-US" altLang="ja-JP" i="1" smtClean="0">
                        <a:latin typeface="Cambria Math" panose="02040503050406030204" pitchFamily="18" charset="0"/>
                      </a:rPr>
                      <m:t> </m:t>
                    </m:r>
                  </m:oMath>
                </a14:m>
                <a:r>
                  <a:rPr lang="ja-JP" altLang="en-US" dirty="0"/>
                  <a:t> と書いてはならない．</a:t>
                </a:r>
              </a:p>
            </p:txBody>
          </p:sp>
        </mc:Choice>
        <mc:Fallback xmlns="">
          <p:sp>
            <p:nvSpPr>
              <p:cNvPr id="11" name="コンテンツ プレースホルダー 10">
                <a:extLst>
                  <a:ext uri="{FF2B5EF4-FFF2-40B4-BE49-F238E27FC236}">
                    <a16:creationId xmlns:a16="http://schemas.microsoft.com/office/drawing/2014/main" id="{D9703F30-4921-BA59-AEDC-B0E98D45BB70}"/>
                  </a:ext>
                </a:extLst>
              </p:cNvPr>
              <p:cNvSpPr>
                <a:spLocks noGrp="1" noRot="1" noChangeAspect="1" noMove="1" noResize="1" noEditPoints="1" noAdjustHandles="1" noChangeArrowheads="1" noChangeShapeType="1" noTextEdit="1"/>
              </p:cNvSpPr>
              <p:nvPr>
                <p:ph idx="14"/>
              </p:nvPr>
            </p:nvSpPr>
            <p:spPr>
              <a:xfrm>
                <a:off x="3203575" y="842963"/>
                <a:ext cx="5472113" cy="3685418"/>
              </a:xfrm>
              <a:blipFill>
                <a:blip r:embed="rId4"/>
                <a:stretch>
                  <a:fillRect b="-331"/>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B473BFE0-7E60-6A48-9613-F18EC188FE56}"/>
              </a:ext>
            </a:extLst>
          </p:cNvPr>
          <p:cNvSpPr>
            <a:spLocks noGrp="1"/>
          </p:cNvSpPr>
          <p:nvPr>
            <p:ph type="title"/>
          </p:nvPr>
        </p:nvSpPr>
        <p:spPr>
          <a:xfrm>
            <a:off x="0" y="0"/>
            <a:ext cx="9144000" cy="468000"/>
          </a:xfrm>
        </p:spPr>
        <p:txBody>
          <a:bodyPr/>
          <a:lstStyle/>
          <a:p>
            <a:r>
              <a:rPr lang="ja-JP" altLang="en-US" dirty="0"/>
              <a:t>原子単位のよくある間違い</a:t>
            </a:r>
          </a:p>
        </p:txBody>
      </p:sp>
      <p:sp>
        <p:nvSpPr>
          <p:cNvPr id="6" name="スライド番号プレースホルダー 5">
            <a:extLst>
              <a:ext uri="{FF2B5EF4-FFF2-40B4-BE49-F238E27FC236}">
                <a16:creationId xmlns:a16="http://schemas.microsoft.com/office/drawing/2014/main" id="{BF5141FE-29C0-1168-91A2-C2B3DD226BF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12</a:t>
            </a:fld>
            <a:endParaRPr lang="ja-JP" altLang="en-US" dirty="0"/>
          </a:p>
        </p:txBody>
      </p:sp>
    </p:spTree>
    <p:extLst>
      <p:ext uri="{BB962C8B-B14F-4D97-AF65-F5344CB8AC3E}">
        <p14:creationId xmlns:p14="http://schemas.microsoft.com/office/powerpoint/2010/main" val="12065808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129</a:t>
            </a:fld>
            <a:endParaRPr kumimoji="1" lang="ja-JP" altLang="en-US" dirty="0"/>
          </a:p>
        </p:txBody>
      </p:sp>
    </p:spTree>
    <p:extLst>
      <p:ext uri="{BB962C8B-B14F-4D97-AF65-F5344CB8AC3E}">
        <p14:creationId xmlns:p14="http://schemas.microsoft.com/office/powerpoint/2010/main" val="17525954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130</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036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131</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132</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03695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133</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39702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134</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451542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135</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Tree>
    <p:extLst>
      <p:ext uri="{BB962C8B-B14F-4D97-AF65-F5344CB8AC3E}">
        <p14:creationId xmlns:p14="http://schemas.microsoft.com/office/powerpoint/2010/main" val="3276502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136</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137</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B2DC0FD-E2A4-E1FA-0093-451F12196941}"/>
              </a:ext>
            </a:extLst>
          </p:cNvPr>
          <p:cNvSpPr>
            <a:spLocks noGrp="1"/>
          </p:cNvSpPr>
          <p:nvPr>
            <p:ph type="ctrTitle"/>
          </p:nvPr>
        </p:nvSpPr>
        <p:spPr/>
        <p:txBody>
          <a:bodyPr/>
          <a:lstStyle/>
          <a:p>
            <a:r>
              <a:rPr lang="ja-JP" altLang="en-US" dirty="0"/>
              <a:t>付録：その他</a:t>
            </a:r>
          </a:p>
        </p:txBody>
      </p:sp>
      <p:sp>
        <p:nvSpPr>
          <p:cNvPr id="9" name="字幕 8">
            <a:extLst>
              <a:ext uri="{FF2B5EF4-FFF2-40B4-BE49-F238E27FC236}">
                <a16:creationId xmlns:a16="http://schemas.microsoft.com/office/drawing/2014/main" id="{389307EC-0772-C7F6-2E50-A2CBB9F680A1}"/>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115556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8884DD-A0A6-5056-DC3A-5A11E9EDA323}"/>
            </a:ext>
          </a:extLst>
        </p:cNvPr>
        <p:cNvGrpSpPr/>
        <p:nvPr/>
      </p:nvGrpSpPr>
      <p:grpSpPr>
        <a:xfrm>
          <a:off x="0" y="0"/>
          <a:ext cx="0" cy="0"/>
          <a:chOff x="0" y="0"/>
          <a:chExt cx="0" cy="0"/>
        </a:xfrm>
      </p:grpSpPr>
      <p:sp>
        <p:nvSpPr>
          <p:cNvPr id="15" name="テキスト プレースホルダー 14">
            <a:extLst>
              <a:ext uri="{FF2B5EF4-FFF2-40B4-BE49-F238E27FC236}">
                <a16:creationId xmlns:a16="http://schemas.microsoft.com/office/drawing/2014/main" id="{9DC71282-6DD4-ADD4-E373-1A2E2F5CBCE9}"/>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AFFB2ABE-65A1-8C30-57F9-1D7A40DDD760}"/>
              </a:ext>
            </a:extLst>
          </p:cNvPr>
          <p:cNvSpPr>
            <a:spLocks noGrp="1"/>
          </p:cNvSpPr>
          <p:nvPr>
            <p:ph idx="14"/>
          </p:nvPr>
        </p:nvSpPr>
        <p:spPr>
          <a:xfrm>
            <a:off x="3203575" y="842963"/>
            <a:ext cx="5472113" cy="3601614"/>
          </a:xfrm>
        </p:spPr>
        <p:txBody>
          <a:bodyPr/>
          <a:lstStyle/>
          <a:p>
            <a:r>
              <a:rPr lang="en-US" altLang="ja-JP" dirty="0"/>
              <a:t>Paul A. M. Dirac</a:t>
            </a:r>
          </a:p>
          <a:p>
            <a:pPr algn="r"/>
            <a:r>
              <a:rPr lang="ja-JP" altLang="en-US" dirty="0"/>
              <a:t>“</a:t>
            </a:r>
            <a:r>
              <a:rPr lang="en-US" altLang="ja-JP" dirty="0"/>
              <a:t>Quantum Mechanics of Many-Electron Systems” (1929) </a:t>
            </a:r>
            <a:r>
              <a:rPr lang="ja-JP" altLang="en-US" dirty="0"/>
              <a:t>より</a:t>
            </a:r>
            <a:endParaRPr lang="en-US" altLang="ja-JP" dirty="0"/>
          </a:p>
          <a:p>
            <a:pPr algn="r"/>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en-US" altLang="ja-JP" dirty="0"/>
          </a:p>
          <a:p>
            <a:r>
              <a:rPr lang="ja-JP" altLang="en-US" dirty="0"/>
              <a:t>かなり挑発的な文章である</a:t>
            </a:r>
            <a:r>
              <a:rPr lang="en-US" altLang="ja-JP" dirty="0"/>
              <a:t>. </a:t>
            </a:r>
            <a:r>
              <a:rPr lang="ja-JP" altLang="en-US" dirty="0"/>
              <a:t>分子系の</a:t>
            </a:r>
            <a:r>
              <a:rPr lang="en-US" altLang="ja-JP" dirty="0"/>
              <a:t>Schrodinger</a:t>
            </a:r>
            <a:r>
              <a:rPr lang="ja-JP" altLang="en-US" dirty="0"/>
              <a:t>方程式が解ければ</a:t>
            </a:r>
            <a:r>
              <a:rPr lang="en-US" altLang="ja-JP" dirty="0"/>
              <a:t>,</a:t>
            </a:r>
            <a:br>
              <a:rPr lang="en-US" altLang="ja-JP" dirty="0"/>
            </a:br>
            <a:r>
              <a:rPr lang="ja-JP" altLang="en-US" dirty="0"/>
              <a:t>つまり厳密な固有関数とエネルギー固有値が得られれば</a:t>
            </a:r>
            <a:r>
              <a:rPr lang="en-US" altLang="ja-JP" dirty="0"/>
              <a:t>, </a:t>
            </a:r>
            <a:r>
              <a:rPr lang="ja-JP" altLang="en-US" dirty="0"/>
              <a:t>ほとんどの</a:t>
            </a:r>
            <a:br>
              <a:rPr lang="en-US" altLang="ja-JP" dirty="0"/>
            </a:br>
            <a:r>
              <a:rPr lang="ja-JP" altLang="en-US" dirty="0"/>
              <a:t>化学現象が説明できることは事実であろう</a:t>
            </a:r>
            <a:r>
              <a:rPr lang="en-US" altLang="ja-JP" dirty="0"/>
              <a:t>. </a:t>
            </a:r>
            <a:r>
              <a:rPr lang="ja-JP" altLang="en-US" dirty="0"/>
              <a:t>しかし</a:t>
            </a:r>
            <a:r>
              <a:rPr lang="en-US" altLang="ja-JP" dirty="0"/>
              <a:t>, </a:t>
            </a:r>
            <a:r>
              <a:rPr lang="ja-JP" altLang="en-US" dirty="0"/>
              <a:t>実際には難しくて解けないため</a:t>
            </a:r>
            <a:r>
              <a:rPr lang="en-US" altLang="ja-JP" dirty="0"/>
              <a:t>, </a:t>
            </a:r>
            <a:r>
              <a:rPr lang="ja-JP" altLang="en-US" dirty="0"/>
              <a:t>近似的な解法を開発してきた</a:t>
            </a:r>
            <a:r>
              <a:rPr lang="en-US" altLang="ja-JP" dirty="0"/>
              <a:t>.</a:t>
            </a:r>
          </a:p>
        </p:txBody>
      </p:sp>
      <p:sp>
        <p:nvSpPr>
          <p:cNvPr id="3" name="タイトル 2">
            <a:extLst>
              <a:ext uri="{FF2B5EF4-FFF2-40B4-BE49-F238E27FC236}">
                <a16:creationId xmlns:a16="http://schemas.microsoft.com/office/drawing/2014/main" id="{0CA4CE3B-7ACD-C5E9-A5CA-E19D329AFA10}"/>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641F2598-9908-4582-9461-B776BB37634E}"/>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139</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FF21E0B-8769-BC54-531F-CAA1DCB7D3C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7341356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5A8D10-C6C2-1B68-5FD5-AB42A8B5749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A849C55-EC47-039C-0711-872063B48119}"/>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7D01228D-4020-9702-6FE5-C5A7400B39C9}"/>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a:t>
            </a:r>
            <a:r>
              <a:rPr lang="en-US" altLang="ja-JP" dirty="0"/>
              <a:t>, </a:t>
            </a:r>
            <a:r>
              <a:rPr lang="ja-JP" altLang="en-US" dirty="0"/>
              <a:t>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a:t>
            </a:r>
            <a:r>
              <a:rPr lang="ja-JP" altLang="en-US" dirty="0"/>
              <a:t>は避けては通れない</a:t>
            </a:r>
            <a:r>
              <a:rPr lang="en-US" altLang="ja-JP" dirty="0"/>
              <a:t>. </a:t>
            </a:r>
            <a:r>
              <a:rPr lang="ja-JP" altLang="en-US" dirty="0"/>
              <a:t>せっかくなので楽しんで学んでほしい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01AD9D48-738F-99D9-F51E-692A43C197E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D517C0CB-1CCF-5974-DBA0-1E732529FAC6}"/>
              </a:ext>
            </a:extLst>
          </p:cNvPr>
          <p:cNvSpPr>
            <a:spLocks noGrp="1"/>
          </p:cNvSpPr>
          <p:nvPr>
            <p:ph type="sldNum" sz="quarter" idx="14"/>
          </p:nvPr>
        </p:nvSpPr>
        <p:spPr/>
        <p:txBody>
          <a:bodyPr/>
          <a:lstStyle/>
          <a:p>
            <a:fld id="{44CC7441-4F6D-4D99-AEAC-28C0433C7008}" type="slidenum">
              <a:rPr kumimoji="1" lang="ja-JP" altLang="en-US" smtClean="0"/>
              <a:pPr/>
              <a:t>140</a:t>
            </a:fld>
            <a:endParaRPr kumimoji="1" lang="ja-JP" altLang="en-US" dirty="0"/>
          </a:p>
        </p:txBody>
      </p:sp>
    </p:spTree>
    <p:extLst>
      <p:ext uri="{BB962C8B-B14F-4D97-AF65-F5344CB8AC3E}">
        <p14:creationId xmlns:p14="http://schemas.microsoft.com/office/powerpoint/2010/main" val="28366860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B1</a:t>
                      </a:r>
                    </a:p>
                    <a:p>
                      <a:endParaRPr kumimoji="1" lang="pt-BR" altLang="ja-JP" sz="1100" dirty="0"/>
                    </a:p>
                    <a:p>
                      <a:r>
                        <a:rPr kumimoji="1" lang="pt-BR" altLang="ja-JP" sz="1100" dirty="0"/>
                        <a:t>B1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141</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141</a:t>
            </a:fld>
            <a:endParaRPr kumimoji="1" lang="ja-JP" altLang="en-US" dirty="0"/>
          </a:p>
        </p:txBody>
      </p:sp>
    </p:spTree>
    <p:extLst>
      <p:ext uri="{BB962C8B-B14F-4D97-AF65-F5344CB8AC3E}">
        <p14:creationId xmlns:p14="http://schemas.microsoft.com/office/powerpoint/2010/main" val="718436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lang="en-US" altLang="ja-JP" dirty="0"/>
              <a:t>※ </a:t>
            </a:r>
            <a:r>
              <a:rPr kumimoji="1" lang="ja-JP" altLang="en-US" dirty="0"/>
              <a:t>電子相関を取り込んだ手法であっても</a:t>
            </a:r>
            <a:r>
              <a:rPr kumimoji="1" lang="en-US" altLang="ja-JP" dirty="0"/>
              <a:t>RHF</a:t>
            </a:r>
            <a:r>
              <a:rPr kumimoji="1" lang="ja-JP" altLang="en-US" dirty="0"/>
              <a:t>をベースとするものは</a:t>
            </a:r>
            <a:r>
              <a:rPr kumimoji="1" lang="en-US" altLang="ja-JP" dirty="0"/>
              <a:t>RHF</a:t>
            </a:r>
            <a:r>
              <a:rPr kumimoji="1" lang="ja-JP" altLang="en-US" dirty="0"/>
              <a:t>と同様に</a:t>
            </a:r>
            <a:r>
              <a:rPr kumimoji="1" lang="en-US" altLang="ja-JP" dirty="0"/>
              <a:t>PEC</a:t>
            </a:r>
            <a:r>
              <a:rPr kumimoji="1" lang="ja-JP" altLang="en-US" dirty="0"/>
              <a:t>を記述できない</a:t>
            </a:r>
            <a:r>
              <a:rPr kumimoji="1" lang="en-US" altLang="ja-JP" dirty="0"/>
              <a:t>. </a:t>
            </a:r>
            <a:r>
              <a:rPr lang="en-US" altLang="ja-JP" sz="900" dirty="0"/>
              <a:t>MP2</a:t>
            </a:r>
            <a:r>
              <a:rPr lang="ja-JP" altLang="en-US" sz="900" dirty="0"/>
              <a:t>では</a:t>
            </a:r>
            <a:r>
              <a:rPr lang="en-US" altLang="ja-JP" sz="900" dirty="0"/>
              <a:t>UMP2, B3LYP</a:t>
            </a:r>
            <a:r>
              <a:rPr lang="ja-JP" altLang="en-US" sz="900" dirty="0"/>
              <a:t>なら</a:t>
            </a:r>
            <a:r>
              <a:rPr lang="en-US" altLang="ja-JP" sz="900" dirty="0"/>
              <a:t>UB3LYP</a:t>
            </a:r>
            <a:r>
              <a:rPr lang="ja-JP" altLang="en-US" sz="900" dirty="0"/>
              <a:t>のように非制限版を用いる</a:t>
            </a:r>
            <a:r>
              <a:rPr lang="en-US" altLang="ja-JP" sz="900"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H</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142</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rc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3574875"/>
              </a:xfrm>
            </p:spPr>
            <p:txBody>
              <a:bodyPr/>
              <a:lstStyle/>
              <a:p>
                <a:r>
                  <a:rPr kumimoji="1" lang="ja-JP" altLang="en-US" sz="1200" dirty="0"/>
                  <a:t>右図は</a:t>
                </a:r>
                <a:r>
                  <a:rPr kumimoji="1" lang="en-US" altLang="ja-JP" sz="1200" dirty="0"/>
                  <a:t>H</a:t>
                </a:r>
                <a:r>
                  <a:rPr kumimoji="1" lang="ja-JP" altLang="en-US" sz="1200" dirty="0"/>
                  <a:t>₂のポテンシャルエネルギー曲線（</a:t>
                </a:r>
                <a:r>
                  <a:rPr kumimoji="1" lang="en-US" altLang="ja-JP" sz="1200" dirty="0"/>
                  <a:t>PEC</a:t>
                </a:r>
                <a:r>
                  <a:rPr kumimoji="1" lang="ja-JP" altLang="en-US" sz="1200" dirty="0"/>
                  <a:t>）である</a:t>
                </a:r>
                <a:r>
                  <a:rPr kumimoji="1" lang="en-US" altLang="ja-JP" sz="1200" dirty="0"/>
                  <a:t>. </a:t>
                </a:r>
                <a:r>
                  <a:rPr kumimoji="1" lang="ja-JP" altLang="en-US" sz="1200" dirty="0"/>
                  <a:t>横軸は核間距離を表し</a:t>
                </a:r>
                <a:r>
                  <a:rPr kumimoji="1" lang="en-US" altLang="ja-JP" sz="1200" dirty="0"/>
                  <a:t>, </a:t>
                </a:r>
                <a:r>
                  <a:rPr kumimoji="1" lang="ja-JP" altLang="en-US" sz="1200" dirty="0"/>
                  <a:t>縦軸は電子ハミルトニアンの固有値に核間反発を足した値を表している</a:t>
                </a:r>
                <a:r>
                  <a:rPr kumimoji="1" lang="en-US" altLang="ja-JP" sz="1200" dirty="0"/>
                  <a:t>.</a:t>
                </a:r>
                <a:r>
                  <a:rPr lang="en-US" altLang="ja-JP" sz="1200" dirty="0"/>
                  <a:t> </a:t>
                </a:r>
                <a:r>
                  <a:rPr lang="ja-JP" altLang="en-US" sz="1200" dirty="0"/>
                  <a:t>この</a:t>
                </a:r>
                <a:r>
                  <a:rPr lang="en-US" altLang="ja-JP" sz="1200" dirty="0"/>
                  <a:t>PEC</a:t>
                </a:r>
                <a:r>
                  <a:rPr lang="ja-JP" altLang="en-US" sz="1200" dirty="0"/>
                  <a:t>は</a:t>
                </a:r>
                <a14:m>
                  <m:oMath xmlns:m="http://schemas.openxmlformats.org/officeDocument/2006/math">
                    <m:r>
                      <a:rPr lang="en-US" altLang="ja-JP" sz="1200" b="0" i="0" dirty="0" smtClean="0">
                        <a:latin typeface="Cambria Math" panose="02040503050406030204" pitchFamily="18" charset="0"/>
                      </a:rPr>
                      <m:t>1.4 </m:t>
                    </m:r>
                    <m:sSub>
                      <m:sSubPr>
                        <m:ctrlPr>
                          <a:rPr lang="en-US" altLang="ja-JP" sz="1200" b="0" i="1" dirty="0" smtClean="0">
                            <a:latin typeface="Cambria Math" panose="02040503050406030204" pitchFamily="18" charset="0"/>
                          </a:rPr>
                        </m:ctrlPr>
                      </m:sSubPr>
                      <m:e>
                        <m:r>
                          <a:rPr lang="en-US" altLang="ja-JP" sz="1200" b="0" i="1" dirty="0" smtClean="0">
                            <a:latin typeface="Cambria Math" panose="02040503050406030204" pitchFamily="18" charset="0"/>
                          </a:rPr>
                          <m:t>𝑎</m:t>
                        </m:r>
                      </m:e>
                      <m:sub>
                        <m:r>
                          <a:rPr lang="en-US" altLang="ja-JP" sz="1200" b="0" i="0" dirty="0" smtClean="0">
                            <a:latin typeface="Cambria Math" panose="02040503050406030204" pitchFamily="18" charset="0"/>
                          </a:rPr>
                          <m:t>0</m:t>
                        </m:r>
                      </m:sub>
                    </m:sSub>
                  </m:oMath>
                </a14:m>
                <a:r>
                  <a:rPr lang="ja-JP" altLang="en-US" sz="1200" dirty="0"/>
                  <a:t>付近で最小値を取ることから</a:t>
                </a:r>
                <a:r>
                  <a:rPr lang="en-US" altLang="ja-JP" sz="1200" dirty="0"/>
                  <a:t>, </a:t>
                </a:r>
                <a:r>
                  <a:rPr lang="ja-JP" altLang="en-US" sz="1200" dirty="0"/>
                  <a:t>核間距離の期待値は</a:t>
                </a:r>
                <a14:m>
                  <m:oMath xmlns:m="http://schemas.openxmlformats.org/officeDocument/2006/math">
                    <m:r>
                      <a:rPr lang="en-US" altLang="ja-JP" sz="1200" dirty="0">
                        <a:latin typeface="Cambria Math" panose="02040503050406030204" pitchFamily="18" charset="0"/>
                      </a:rPr>
                      <m:t>1.4 </m:t>
                    </m:r>
                    <m:sSub>
                      <m:sSubPr>
                        <m:ctrlPr>
                          <a:rPr lang="en-US" altLang="ja-JP" sz="1200" i="1" dirty="0">
                            <a:latin typeface="Cambria Math" panose="02040503050406030204" pitchFamily="18" charset="0"/>
                          </a:rPr>
                        </m:ctrlPr>
                      </m:sSubPr>
                      <m:e>
                        <m:r>
                          <a:rPr lang="en-US" altLang="ja-JP" sz="1200" i="1" dirty="0">
                            <a:latin typeface="Cambria Math" panose="02040503050406030204" pitchFamily="18" charset="0"/>
                          </a:rPr>
                          <m:t>𝑎</m:t>
                        </m:r>
                      </m:e>
                      <m:sub>
                        <m:r>
                          <a:rPr lang="en-US" altLang="ja-JP" sz="1200" dirty="0">
                            <a:latin typeface="Cambria Math" panose="02040503050406030204" pitchFamily="18" charset="0"/>
                          </a:rPr>
                          <m:t>0</m:t>
                        </m:r>
                      </m:sub>
                    </m:sSub>
                  </m:oMath>
                </a14:m>
                <a:r>
                  <a:rPr lang="ja-JP" altLang="en-US" sz="1200" dirty="0"/>
                  <a:t>に近い値を取るであろうと予想される</a:t>
                </a:r>
                <a:r>
                  <a:rPr lang="en-US" altLang="ja-JP" sz="1200" dirty="0"/>
                  <a:t>.</a:t>
                </a:r>
                <a:endParaRPr kumimoji="1" lang="en-US" altLang="ja-JP" sz="1200" dirty="0"/>
              </a:p>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a:t>
                </a:r>
                <a:r>
                  <a:rPr lang="ja-JP" altLang="en-US" sz="1200" dirty="0"/>
                  <a:t>ことが挙げられている</a:t>
                </a:r>
                <a:r>
                  <a:rPr kumimoji="1" lang="en-US" altLang="ja-JP" sz="1200" dirty="0"/>
                  <a:t>.</a:t>
                </a:r>
              </a:p>
              <a:p>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はその最も簡単な例である</a:t>
                </a:r>
                <a:r>
                  <a:rPr kumimoji="1" lang="en-US" altLang="ja-JP" sz="1200" i="0" dirty="0"/>
                  <a:t>.</a:t>
                </a:r>
                <a:r>
                  <a:rPr lang="ja-JP" altLang="en-US" sz="1200" dirty="0"/>
                  <a:t> </a:t>
                </a:r>
                <a:r>
                  <a:rPr lang="en-US" altLang="ja-JP" sz="1200" dirty="0"/>
                  <a:t>UHF</a:t>
                </a:r>
                <a:r>
                  <a:rPr lang="ja-JP" altLang="en-US" sz="1200" dirty="0"/>
                  <a:t>法やその他の計算手法を用いることでこの問題を回避できる</a:t>
                </a:r>
                <a:r>
                  <a:rPr lang="en-US" altLang="ja-JP" sz="1200" dirty="0"/>
                  <a:t>※.</a:t>
                </a:r>
                <a:endParaRPr kumimoji="1" lang="en-US" altLang="ja-JP" sz="1200" i="0" dirty="0"/>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3574875"/>
              </a:xfrm>
              <a:blipFill>
                <a:blip r:embed="rId4"/>
                <a:stretch>
                  <a:fillRect b="-1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4" name="直線矢印コネクタ 3">
            <a:extLst>
              <a:ext uri="{FF2B5EF4-FFF2-40B4-BE49-F238E27FC236}">
                <a16:creationId xmlns:a16="http://schemas.microsoft.com/office/drawing/2014/main" id="{EF7AEBF9-0274-9947-425A-D58CFD659FD8}"/>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1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kumimoji="1" lang="en-US" altLang="ja-JP" dirty="0"/>
              <a:t>RHF</a:t>
            </a:r>
            <a:r>
              <a:rPr kumimoji="1" lang="ja-JP" altLang="en-US" dirty="0"/>
              <a:t>と</a:t>
            </a:r>
            <a:r>
              <a:rPr kumimoji="1" lang="en-US" altLang="ja-JP" dirty="0"/>
              <a:t>UHF</a:t>
            </a:r>
            <a:r>
              <a:rPr kumimoji="1" lang="ja-JP" altLang="en-US" dirty="0"/>
              <a:t>が近づく領域では</a:t>
            </a:r>
            <a:r>
              <a:rPr kumimoji="1" lang="en-US" altLang="ja-JP" dirty="0"/>
              <a:t>, UHF</a:t>
            </a:r>
            <a:r>
              <a:rPr kumimoji="1" lang="ja-JP" altLang="en-US" dirty="0"/>
              <a:t>を用いても</a:t>
            </a:r>
            <a:r>
              <a:rPr kumimoji="1" lang="en-US" altLang="ja-JP" dirty="0"/>
              <a:t>SCF</a:t>
            </a:r>
            <a:r>
              <a:rPr kumimoji="1" lang="ja-JP" altLang="en-US" dirty="0"/>
              <a:t>が</a:t>
            </a:r>
            <a:r>
              <a:rPr kumimoji="1" lang="en-US" altLang="ja-JP" dirty="0"/>
              <a:t>RHF</a:t>
            </a:r>
            <a:r>
              <a:rPr kumimoji="1" lang="ja-JP" altLang="en-US" dirty="0"/>
              <a:t>の解に収束してしまっていることが読み取れる</a:t>
            </a:r>
            <a:r>
              <a:rPr kumimoji="1" lang="en-US" altLang="ja-JP"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143</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2833134"/>
              </a:xfrm>
            </p:spPr>
            <p:txBody>
              <a:bodyPr/>
              <a:lstStyle/>
              <a:p>
                <a:r>
                  <a:rPr lang="ja-JP" altLang="en-US" sz="1200" dirty="0"/>
                  <a:t>ザボ上巻</a:t>
                </a:r>
                <a:r>
                  <a:rPr lang="en-US" altLang="ja-JP" sz="1200" dirty="0"/>
                  <a:t>p.183</a:t>
                </a:r>
                <a:r>
                  <a:rPr lang="ja-JP" altLang="en-US" sz="1200" dirty="0"/>
                  <a:t>では</a:t>
                </a:r>
                <a:r>
                  <a:rPr lang="en-US" altLang="ja-JP" sz="1200" dirty="0"/>
                  <a:t>RHF</a:t>
                </a:r>
                <a:r>
                  <a:rPr lang="ja-JP" altLang="en-US" sz="1200" dirty="0"/>
                  <a:t>の問題点として「解離生成物がともに閉殻系でない限り適切に解離を記述することはできない</a:t>
                </a:r>
                <a:r>
                  <a:rPr lang="en-US" altLang="ja-JP" sz="1200" dirty="0"/>
                  <a:t>.</a:t>
                </a:r>
                <a:r>
                  <a:rPr lang="ja-JP" altLang="en-US" sz="1200" dirty="0"/>
                  <a:t> 」ことが挙げられている</a:t>
                </a:r>
                <a:r>
                  <a:rPr lang="en-US" altLang="ja-JP" sz="1200" dirty="0"/>
                  <a:t>. </a:t>
                </a:r>
              </a:p>
              <a:p>
                <a:r>
                  <a:rPr kumimoji="1" lang="ja-JP" altLang="en-US" sz="1200" baseline="0" dirty="0"/>
                  <a:t>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ただし</a:t>
                </a:r>
                <a:r>
                  <a:rPr kumimoji="1" lang="en-US" altLang="ja-JP" sz="1200" i="0" dirty="0"/>
                  <a:t>, PEC</a:t>
                </a:r>
                <a:r>
                  <a:rPr kumimoji="1" lang="ja-JP" altLang="en-US" sz="1200" i="0" dirty="0"/>
                  <a:t>の描写は大変なので</a:t>
                </a:r>
                <a:r>
                  <a:rPr kumimoji="1" lang="en-US" altLang="ja-JP" sz="1200" i="0" dirty="0"/>
                  <a:t>Li</a:t>
                </a:r>
                <a:r>
                  <a:rPr kumimoji="1" lang="ja-JP" altLang="en-US" sz="1200" i="0" dirty="0"/>
                  <a:t>₂の核間距離を </a:t>
                </a:r>
                <a14:m>
                  <m:oMath xmlns:m="http://schemas.openxmlformats.org/officeDocument/2006/math">
                    <m:r>
                      <a:rPr kumimoji="1" lang="en-US" altLang="ja-JP" sz="1200" i="1" dirty="0" smtClean="0">
                        <a:latin typeface="Cambria Math" panose="02040503050406030204" pitchFamily="18" charset="0"/>
                      </a:rPr>
                      <m:t>100</m:t>
                    </m:r>
                    <m:r>
                      <a:rPr kumimoji="1" lang="en-US" altLang="ja-JP" sz="1200" b="0" i="1" dirty="0" smtClean="0">
                        <a:latin typeface="Cambria Math" panose="02040503050406030204" pitchFamily="18" charset="0"/>
                      </a:rPr>
                      <m:t> </m:t>
                    </m:r>
                    <m:sSub>
                      <m:sSubPr>
                        <m:ctrlPr>
                          <a:rPr kumimoji="1" lang="en-US" altLang="ja-JP" sz="1200" b="0" i="1" dirty="0" smtClean="0">
                            <a:latin typeface="Cambria Math" panose="02040503050406030204" pitchFamily="18" charset="0"/>
                          </a:rPr>
                        </m:ctrlPr>
                      </m:sSubPr>
                      <m:e>
                        <m:r>
                          <a:rPr kumimoji="1" lang="en-US" altLang="ja-JP" sz="1200" b="0" i="1" dirty="0" smtClean="0">
                            <a:latin typeface="Cambria Math" panose="02040503050406030204" pitchFamily="18" charset="0"/>
                          </a:rPr>
                          <m:t>𝑎</m:t>
                        </m:r>
                      </m:e>
                      <m:sub>
                        <m:r>
                          <a:rPr kumimoji="1" lang="en-US" altLang="ja-JP" sz="1200" b="0" i="1" dirty="0" smtClean="0">
                            <a:latin typeface="Cambria Math" panose="02040503050406030204" pitchFamily="18" charset="0"/>
                          </a:rPr>
                          <m:t>0</m:t>
                        </m:r>
                      </m:sub>
                    </m:sSub>
                  </m:oMath>
                </a14:m>
                <a:r>
                  <a:rPr kumimoji="1" lang="en-US" altLang="ja-JP" sz="1200" i="0" dirty="0"/>
                  <a:t> </a:t>
                </a:r>
                <a:r>
                  <a:rPr kumimoji="1" lang="ja-JP" altLang="en-US" sz="1200" i="0" dirty="0"/>
                  <a:t>程度に離した時のエネルギーが</a:t>
                </a:r>
                <a:r>
                  <a:rPr lang="en-US" altLang="ja-JP" sz="1200" dirty="0"/>
                  <a:t>Li</a:t>
                </a:r>
                <a:r>
                  <a:rPr lang="ja-JP" altLang="en-US" sz="1200" dirty="0"/>
                  <a:t>のエネルギーの</a:t>
                </a:r>
                <a:r>
                  <a:rPr lang="en-US" altLang="ja-JP" sz="1200" dirty="0"/>
                  <a:t>2</a:t>
                </a:r>
                <a:r>
                  <a:rPr lang="ja-JP" altLang="en-US" sz="1200" dirty="0"/>
                  <a:t>倍よりも高くなっていることを確かめればよい</a:t>
                </a:r>
                <a:r>
                  <a:rPr lang="en-US" altLang="ja-JP" sz="120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2833134"/>
              </a:xfrm>
              <a:blipFill>
                <a:blip r:embed="rId4"/>
                <a:stretch>
                  <a:fillRect b="-645"/>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051217" y="1852442"/>
            <a:ext cx="4444784" cy="218514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7" name="直線矢印コネクタ 6">
            <a:extLst>
              <a:ext uri="{FF2B5EF4-FFF2-40B4-BE49-F238E27FC236}">
                <a16:creationId xmlns:a16="http://schemas.microsoft.com/office/drawing/2014/main" id="{D53CB569-9964-6483-6DC9-10E64CFB2160}"/>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C8B343-E388-6F83-C0E9-FA68BDC99960}"/>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89D69F64-B8CF-3803-CE28-E9BEC4B30532}"/>
              </a:ext>
            </a:extLst>
          </p:cNvPr>
          <p:cNvGraphicFramePr>
            <a:graphicFrameLocks noGrp="1"/>
          </p:cNvGraphicFramePr>
          <p:nvPr>
            <p:ph idx="1"/>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A8F8307-5050-1219-598C-766A59D710C6}"/>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3E5AA626-F49C-9EE5-74E9-1678305CCB06}"/>
                  </a:ext>
                </a:extLst>
              </p:cNvPr>
              <p:cNvGraphicFramePr>
                <a:graphicFrameLocks noGrp="1"/>
              </p:cNvGraphicFramePr>
              <p:nvPr>
                <p:ph idx="14"/>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F9DB43BA-0D47-318B-BF53-CCA4E44C2622}"/>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3A7CADCD-F5FC-7CA8-02B8-033FE90849E7}"/>
              </a:ext>
            </a:extLst>
          </p:cNvPr>
          <p:cNvSpPr>
            <a:spLocks noGrp="1"/>
          </p:cNvSpPr>
          <p:nvPr>
            <p:ph type="sldNum" sz="quarter" idx="15"/>
          </p:nvPr>
        </p:nvSpPr>
        <p:spPr/>
        <p:txBody>
          <a:bodyPr/>
          <a:lstStyle/>
          <a:p>
            <a:fld id="{44CC7441-4F6D-4D99-AEAC-28C0433C7008}" type="slidenum">
              <a:rPr kumimoji="1" lang="ja-JP" altLang="en-US" smtClean="0"/>
              <a:pPr/>
              <a:t>144</a:t>
            </a:fld>
            <a:endParaRPr kumimoji="1" lang="ja-JP" altLang="en-US" dirty="0"/>
          </a:p>
        </p:txBody>
      </p:sp>
    </p:spTree>
    <p:extLst>
      <p:ext uri="{BB962C8B-B14F-4D97-AF65-F5344CB8AC3E}">
        <p14:creationId xmlns:p14="http://schemas.microsoft.com/office/powerpoint/2010/main" val="3845373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352CC-2E9E-9952-EC20-F63270F42A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43A74-3215-C25C-8AD8-4ED64E97EB82}"/>
              </a:ext>
            </a:extLst>
          </p:cNvPr>
          <p:cNvSpPr>
            <a:spLocks noGrp="1"/>
          </p:cNvSpPr>
          <p:nvPr>
            <p:ph type="title"/>
          </p:nvPr>
        </p:nvSpPr>
        <p:spPr/>
        <p:txBody>
          <a:bodyPr/>
          <a:lstStyle/>
          <a:p>
            <a:r>
              <a:rPr kumimoji="1" lang="ja-JP" altLang="en-US" dirty="0"/>
              <a:t>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AF08EB-B7CB-0734-2FD4-B7FD68BC27E7}"/>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871A3910-9B6E-405B-21E5-CD5B8711B28D}"/>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31D29AEF-CC52-4E2D-271D-BBE50A363A40}"/>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0A4683EC-D5FC-359D-25F0-6E1A51ECE03A}"/>
              </a:ext>
            </a:extLst>
          </p:cNvPr>
          <p:cNvSpPr>
            <a:spLocks noGrp="1"/>
          </p:cNvSpPr>
          <p:nvPr>
            <p:ph type="sldNum" sz="quarter" idx="15"/>
          </p:nvPr>
        </p:nvSpPr>
        <p:spPr/>
        <p:txBody>
          <a:bodyPr/>
          <a:lstStyle/>
          <a:p>
            <a:fld id="{44CC7441-4F6D-4D99-AEAC-28C0433C7008}" type="slidenum">
              <a:rPr kumimoji="1" lang="ja-JP" altLang="en-US" smtClean="0"/>
              <a:pPr/>
              <a:t>145</a:t>
            </a:fld>
            <a:endParaRPr kumimoji="1" lang="ja-JP" altLang="en-US" dirty="0"/>
          </a:p>
        </p:txBody>
      </p:sp>
    </p:spTree>
    <p:extLst>
      <p:ext uri="{BB962C8B-B14F-4D97-AF65-F5344CB8AC3E}">
        <p14:creationId xmlns:p14="http://schemas.microsoft.com/office/powerpoint/2010/main" val="355479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例えばスパコン等で計算した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14</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22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2412673683"/>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b="1" dirty="0">
                          <a:solidFill>
                            <a:schemeClr val="tx2"/>
                          </a:solidFill>
                        </a:rPr>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b="1" dirty="0">
                          <a:solidFill>
                            <a:schemeClr val="accent4"/>
                          </a:solidFill>
                          <a:latin typeface="+mn-lt"/>
                        </a:rPr>
                        <a:t>手法・基底関数・ジョブタイプの一覧はホームページ（</a:t>
                      </a:r>
                      <a:r>
                        <a:rPr kumimoji="1" lang="en-US" altLang="ja-JP" sz="1500" b="1" dirty="0">
                          <a:solidFill>
                            <a:schemeClr val="accent4"/>
                          </a:solidFill>
                          <a:latin typeface="+mn-lt"/>
                        </a:rPr>
                        <a:t>Gaussian</a:t>
                      </a:r>
                      <a:r>
                        <a:rPr kumimoji="1" lang="ja-JP" altLang="en-US" sz="1500" b="1" dirty="0">
                          <a:solidFill>
                            <a:schemeClr val="accent4"/>
                          </a:solidFill>
                          <a:latin typeface="+mn-lt"/>
                        </a:rPr>
                        <a:t>日本語マニュアル）を参照</a:t>
                      </a:r>
                      <a:endParaRPr kumimoji="1" lang="pt-BR" altLang="ja-JP" sz="1500" b="1"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15</a:t>
            </a:fld>
            <a:endParaRPr kumimoji="1" lang="ja-JP" altLang="en-US" dirty="0"/>
          </a:p>
        </p:txBody>
      </p:sp>
    </p:spTree>
    <p:extLst>
      <p:ext uri="{BB962C8B-B14F-4D97-AF65-F5344CB8AC3E}">
        <p14:creationId xmlns:p14="http://schemas.microsoft.com/office/powerpoint/2010/main" val="4141622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16</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a:xfrm>
            <a:off x="468000" y="843750"/>
            <a:ext cx="2736000" cy="816236"/>
          </a:xfrm>
        </p:spPr>
        <p:txBody>
          <a:bodyPr/>
          <a:lstStyle/>
          <a:p>
            <a:pPr marL="342900" indent="-342900">
              <a:buFont typeface="+mj-lt"/>
              <a:buAutoNum type="arabicPeriod"/>
            </a:pPr>
            <a:r>
              <a:rPr lang="ja-JP" altLang="en-US" dirty="0"/>
              <a:t>入力ファイルを作成する</a:t>
            </a:r>
            <a:r>
              <a:rPr lang="en-US" altLang="ja-JP" dirty="0"/>
              <a:t>.</a:t>
            </a:r>
            <a:br>
              <a:rPr lang="en-US" altLang="ja-JP" dirty="0"/>
            </a:br>
            <a:r>
              <a:rPr lang="ja-JP" altLang="en-US" dirty="0"/>
              <a:t>できれば</a:t>
            </a:r>
            <a:r>
              <a:rPr lang="en-US" altLang="ja-JP" dirty="0">
                <a:hlinkClick r:id="rId3"/>
              </a:rPr>
              <a:t>Visual Studio Code</a:t>
            </a:r>
            <a:br>
              <a:rPr lang="en-US" altLang="ja-JP" dirty="0">
                <a:hlinkClick r:id="rId3"/>
              </a:rPr>
            </a:br>
            <a:r>
              <a:rPr lang="ja-JP" altLang="en-US" dirty="0">
                <a:hlinkClick r:id="rId3"/>
              </a:rPr>
              <a:t>のインストール</a:t>
            </a:r>
            <a:r>
              <a:rPr lang="ja-JP" altLang="en-US" dirty="0"/>
              <a:t>・使用を推奨</a:t>
            </a:r>
            <a:r>
              <a:rPr lang="en-US" altLang="ja-JP" dirty="0"/>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17</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dirty="0"/>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a:xfrm>
            <a:off x="3204000" y="843750"/>
            <a:ext cx="2736000" cy="1210190"/>
          </a:xfrm>
        </p:spPr>
        <p:txBody>
          <a:bodyPr/>
          <a:lstStyle/>
          <a:p>
            <a:pPr marL="342900" indent="-342900">
              <a:buFont typeface="+mj-lt"/>
              <a:buAutoNum type="arabicPeriod" startAt="2"/>
            </a:pPr>
            <a:r>
              <a:rPr lang="en-US" altLang="ja-JP" dirty="0"/>
              <a:t>Gaussian</a:t>
            </a:r>
            <a:r>
              <a:rPr lang="ja-JP" altLang="en-US" dirty="0"/>
              <a:t>を起動する</a:t>
            </a:r>
            <a:r>
              <a:rPr lang="en-US" altLang="ja-JP" dirty="0"/>
              <a:t>.</a:t>
            </a:r>
          </a:p>
          <a:p>
            <a:pPr marL="342900" indent="-342900">
              <a:buFont typeface="+mj-lt"/>
              <a:buAutoNum type="arabicPeriod" startAt="2"/>
            </a:pPr>
            <a:r>
              <a:rPr lang="en-US" altLang="ja-JP" dirty="0"/>
              <a:t>File &gt; Open</a:t>
            </a:r>
            <a:r>
              <a:rPr lang="ja-JP" altLang="en-US" dirty="0"/>
              <a:t>をクリック</a:t>
            </a:r>
            <a:r>
              <a:rPr lang="en-US" altLang="ja-JP" dirty="0"/>
              <a:t>.</a:t>
            </a:r>
          </a:p>
          <a:p>
            <a:pPr marL="342900" indent="-342900">
              <a:buFont typeface="+mj-lt"/>
              <a:buAutoNum type="arabicPeriod" startAt="2"/>
            </a:pPr>
            <a:r>
              <a:rPr lang="ja-JP" altLang="en-US" dirty="0"/>
              <a:t>入力ファイルを選択</a:t>
            </a:r>
            <a:r>
              <a:rPr lang="en-US" altLang="ja-JP" dirty="0"/>
              <a:t>.</a:t>
            </a:r>
            <a:br>
              <a:rPr lang="en-US" altLang="ja-JP" dirty="0"/>
            </a:br>
            <a:r>
              <a:rPr lang="ja-JP" altLang="en-US" dirty="0"/>
              <a:t>➡ 新しいウィンドウが開く</a:t>
            </a:r>
            <a:r>
              <a:rPr lang="en-US" altLang="ja-JP" dirty="0"/>
              <a:t>.</a:t>
            </a:r>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a:xfrm>
            <a:off x="5940000" y="843750"/>
            <a:ext cx="2736000" cy="1373312"/>
          </a:xfrm>
        </p:spPr>
        <p:txBody>
          <a:bodyPr/>
          <a:lstStyle/>
          <a:p>
            <a:pPr marL="342900" indent="-342900">
              <a:buFont typeface="+mj-lt"/>
              <a:buAutoNum type="arabicPeriod" startAt="5"/>
            </a:pPr>
            <a:r>
              <a:rPr lang="ja-JP" altLang="en-US" dirty="0"/>
              <a:t>特に変更が無ければそのまま右上の</a:t>
            </a:r>
            <a:r>
              <a:rPr lang="en-US" altLang="ja-JP" dirty="0"/>
              <a:t>[RUN]</a:t>
            </a:r>
            <a:r>
              <a:rPr lang="ja-JP" altLang="en-US" dirty="0"/>
              <a:t>をクリック</a:t>
            </a:r>
            <a:r>
              <a:rPr lang="en-US" altLang="ja-JP" dirty="0"/>
              <a:t>.</a:t>
            </a:r>
          </a:p>
          <a:p>
            <a:pPr marL="342900" indent="-342900">
              <a:buFont typeface="+mj-lt"/>
              <a:buAutoNum type="arabicPeriod" startAt="5"/>
            </a:pPr>
            <a:r>
              <a:rPr lang="ja-JP" altLang="en-US" dirty="0"/>
              <a:t>出力ファイルの保存先を聞かれるので</a:t>
            </a:r>
            <a:r>
              <a:rPr lang="en-US" altLang="ja-JP" dirty="0"/>
              <a:t>, </a:t>
            </a:r>
            <a:r>
              <a:rPr lang="ja-JP" altLang="en-US" dirty="0"/>
              <a:t>デスクトップ等を選択して</a:t>
            </a:r>
            <a:r>
              <a:rPr lang="en-US" altLang="ja-JP" dirty="0"/>
              <a:t>[OK]</a:t>
            </a:r>
            <a:r>
              <a:rPr lang="ja-JP" altLang="en-US" dirty="0"/>
              <a:t>をクリック</a:t>
            </a:r>
            <a:r>
              <a:rPr lang="en-US" altLang="ja-JP" dirty="0"/>
              <a:t>.</a:t>
            </a:r>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2156469948"/>
              </p:ext>
            </p:extLst>
          </p:nvPr>
        </p:nvGraphicFramePr>
        <p:xfrm>
          <a:off x="407852" y="1714710"/>
          <a:ext cx="2735262" cy="25212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examples/3.2/R=1.40.gjf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4"/>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5"/>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526" y="2694652"/>
            <a:ext cx="415274" cy="415274"/>
          </a:xfrm>
          <a:prstGeom prst="rect">
            <a:avLst/>
          </a:prstGeom>
        </p:spPr>
      </p:pic>
    </p:spTree>
    <p:extLst>
      <p:ext uri="{BB962C8B-B14F-4D97-AF65-F5344CB8AC3E}">
        <p14:creationId xmlns:p14="http://schemas.microsoft.com/office/powerpoint/2010/main" val="113378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Tree>
    <p:extLst>
      <p:ext uri="{BB962C8B-B14F-4D97-AF65-F5344CB8AC3E}">
        <p14:creationId xmlns:p14="http://schemas.microsoft.com/office/powerpoint/2010/main" val="149539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C9C151D0-6A0B-7F81-2EBC-801D3289EE36}"/>
              </a:ext>
            </a:extLst>
          </p:cNvPr>
          <p:cNvSpPr txBox="1"/>
          <p:nvPr/>
        </p:nvSpPr>
        <p:spPr>
          <a:xfrm>
            <a:off x="4679206" y="346313"/>
            <a:ext cx="3996480" cy="492443"/>
          </a:xfrm>
          <a:prstGeom prst="rect">
            <a:avLst/>
          </a:prstGeom>
          <a:noFill/>
        </p:spPr>
        <p:txBody>
          <a:bodyPr wrap="square">
            <a:spAutoFit/>
          </a:bodyPr>
          <a:lstStyle/>
          <a:p>
            <a:r>
              <a:rPr kumimoji="1" lang="ja-JP" altLang="en-US" sz="1300" b="1" dirty="0">
                <a:solidFill>
                  <a:schemeClr val="accent4"/>
                </a:solidFill>
              </a:rPr>
              <a:t>エネルギーは手法によって読むべきところが異なる</a:t>
            </a:r>
            <a:r>
              <a:rPr kumimoji="1" lang="en-US" altLang="ja-JP" sz="1300" b="1" dirty="0">
                <a:solidFill>
                  <a:schemeClr val="accent4"/>
                </a:solidFill>
              </a:rPr>
              <a:t>.</a:t>
            </a:r>
            <a:br>
              <a:rPr kumimoji="1" lang="en-US" altLang="ja-JP" sz="1300" b="1" dirty="0">
                <a:solidFill>
                  <a:schemeClr val="accent4"/>
                </a:solidFill>
              </a:rPr>
            </a:br>
            <a:r>
              <a:rPr kumimoji="1" lang="ja-JP" altLang="en-US" sz="1300" b="1" dirty="0">
                <a:solidFill>
                  <a:schemeClr val="accent4"/>
                </a:solidFill>
              </a:rPr>
              <a:t>構造最適化の場合は複数あるので最後のものを読む</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95031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4063279"/>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p>
              <a:p>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4063279"/>
              </a:xfrm>
              <a:blipFill>
                <a:blip r:embed="rId2"/>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850913"/>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a:t>
                </a:r>
              </a:p>
              <a:p>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r>
                  <a:rPr lang="ja-JP" altLang="en-US" dirty="0"/>
                  <a:t> つまり</a:t>
                </a:r>
                <a:r>
                  <a:rPr lang="en-US" altLang="ja-JP" dirty="0"/>
                  <a:t>, </a:t>
                </a:r>
                <a14:m>
                  <m:oMath xmlns:m="http://schemas.openxmlformats.org/officeDocument/2006/math">
                    <m:r>
                      <a:rPr lang="en-US" altLang="ja-JP">
                        <a:latin typeface="Cambria Math" panose="02040503050406030204" pitchFamily="18" charset="0"/>
                      </a:rPr>
                      <m:t>−1.0</m:t>
                    </m:r>
                  </m:oMath>
                </a14:m>
                <a:r>
                  <a:rPr lang="ja-JP" altLang="en-US" dirty="0"/>
                  <a:t>より低くなくても</a:t>
                </a:r>
                <a14:m>
                  <m:oMath xmlns:m="http://schemas.openxmlformats.org/officeDocument/2006/math">
                    <m:r>
                      <a:rPr lang="en-US" altLang="ja-JP">
                        <a:latin typeface="Cambria Math" panose="02040503050406030204" pitchFamily="18" charset="0"/>
                      </a:rPr>
                      <m:t>−</m:t>
                    </m:r>
                    <m:r>
                      <a:rPr lang="en-US" altLang="ja-JP" b="0" i="0" smtClean="0">
                        <a:latin typeface="Cambria Math" panose="02040503050406030204" pitchFamily="18" charset="0"/>
                      </a:rPr>
                      <m:t>0</m:t>
                    </m:r>
                    <m:r>
                      <a:rPr lang="en-US" altLang="ja-JP">
                        <a:latin typeface="Cambria Math" panose="02040503050406030204" pitchFamily="18" charset="0"/>
                      </a:rPr>
                      <m:t>.</m:t>
                    </m:r>
                    <m:r>
                      <a:rPr lang="en-US" altLang="ja-JP" b="0" i="0" smtClean="0">
                        <a:latin typeface="Cambria Math" panose="02040503050406030204" pitchFamily="18" charset="0"/>
                      </a:rPr>
                      <m:t>93…</m:t>
                    </m:r>
                  </m:oMath>
                </a14:m>
                <a:r>
                  <a:rPr lang="ja-JP" altLang="en-US" dirty="0"/>
                  <a:t> 以下なら結合している可能性がある</a:t>
                </a:r>
                <a:r>
                  <a:rPr lang="en-US" altLang="ja-JP" dirty="0"/>
                  <a:t>. </a:t>
                </a:r>
                <a:r>
                  <a:rPr lang="ja-JP" altLang="en-US" dirty="0"/>
                  <a:t>いずれにせよ</a:t>
                </a:r>
                <a:r>
                  <a:rPr lang="en-US" altLang="ja-JP" dirty="0"/>
                  <a:t>, </a:t>
                </a:r>
                <a:r>
                  <a:rPr lang="ja-JP" altLang="en-US" dirty="0"/>
                  <a:t>エネルギーに関しては複数の計算結果の「差」をもって議論することになるから</a:t>
                </a:r>
                <a:r>
                  <a:rPr lang="en-US" altLang="ja-JP" dirty="0"/>
                  <a:t>, </a:t>
                </a:r>
                <a:r>
                  <a:rPr lang="ja-JP" altLang="en-US" dirty="0"/>
                  <a:t>基底関数や手法は揃える必要がある</a:t>
                </a:r>
                <a:r>
                  <a:rPr lang="en-US" altLang="ja-JP" dirty="0"/>
                  <a:t>.</a:t>
                </a:r>
              </a:p>
              <a:p>
                <a:r>
                  <a:rPr lang="ja-JP" altLang="en-US" dirty="0"/>
                  <a:t>次に</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の意味に注意せよ</a:t>
                </a:r>
                <a:r>
                  <a:rPr lang="en-US" altLang="ja-JP" dirty="0"/>
                  <a:t>. </a:t>
                </a:r>
                <a:r>
                  <a:rPr lang="ja-JP" altLang="en-US" dirty="0"/>
                  <a:t>後に説明するが</a:t>
                </a:r>
                <a:r>
                  <a:rPr lang="en-US" altLang="ja-JP" dirty="0"/>
                  <a:t>, </a:t>
                </a:r>
                <a:r>
                  <a:rPr lang="ja-JP" altLang="en-US" dirty="0"/>
                  <a:t>ハミルトニアンの</a:t>
                </a:r>
                <a:r>
                  <a:rPr lang="en-US" altLang="ja-JP" dirty="0"/>
                  <a:t>5</a:t>
                </a:r>
                <a:r>
                  <a:rPr lang="ja-JP" altLang="en-US" dirty="0"/>
                  <a:t>種類の項</a:t>
                </a:r>
                <a:r>
                  <a:rPr lang="en-US" altLang="ja-JP" dirty="0"/>
                  <a:t>, </a:t>
                </a:r>
                <a:r>
                  <a:rPr lang="ja-JP" altLang="en-US" dirty="0"/>
                  <a:t>電子の運動</a:t>
                </a:r>
                <a:r>
                  <a:rPr lang="en-US" altLang="ja-JP" dirty="0"/>
                  <a:t>, </a:t>
                </a:r>
                <a:r>
                  <a:rPr lang="ja-JP" altLang="en-US" dirty="0"/>
                  <a:t>核の運動</a:t>
                </a:r>
                <a:r>
                  <a:rPr lang="en-US" altLang="ja-JP" dirty="0"/>
                  <a:t>, </a:t>
                </a:r>
                <a:r>
                  <a:rPr lang="ja-JP" altLang="en-US" dirty="0"/>
                  <a:t>電子間反発</a:t>
                </a:r>
                <a:r>
                  <a:rPr lang="en-US" altLang="ja-JP" dirty="0"/>
                  <a:t>, </a:t>
                </a:r>
                <a:r>
                  <a:rPr lang="ja-JP" altLang="en-US" dirty="0"/>
                  <a:t>核間反発</a:t>
                </a:r>
                <a:r>
                  <a:rPr lang="en-US" altLang="ja-JP" dirty="0"/>
                  <a:t>, </a:t>
                </a:r>
                <a:r>
                  <a:rPr lang="ja-JP" altLang="en-US" dirty="0"/>
                  <a:t>核</a:t>
                </a:r>
                <a:r>
                  <a:rPr lang="en-US" altLang="ja-JP" dirty="0"/>
                  <a:t>-</a:t>
                </a:r>
                <a:r>
                  <a:rPr lang="ja-JP" altLang="en-US" dirty="0"/>
                  <a:t>電子間引力のうち</a:t>
                </a:r>
                <a:r>
                  <a:rPr lang="en-US" altLang="ja-JP" dirty="0"/>
                  <a:t>, </a:t>
                </a:r>
                <a:r>
                  <a:rPr lang="ja-JP" altLang="en-US" dirty="0"/>
                  <a:t>核の運動を無視して全エネルギー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を定義することがある</a:t>
                </a:r>
                <a:r>
                  <a:rPr lang="en-US" altLang="ja-JP" dirty="0"/>
                  <a:t>. </a:t>
                </a:r>
                <a:r>
                  <a:rPr lang="ja-JP" altLang="en-US" dirty="0"/>
                  <a:t>正確には</a:t>
                </a:r>
                <a:r>
                  <a:rPr lang="en-US" altLang="ja-JP" dirty="0"/>
                  <a:t>, </a:t>
                </a:r>
                <a:r>
                  <a:rPr lang="ja-JP" altLang="en-US" dirty="0"/>
                  <a:t>核の運動を考慮しなければ結合するか否かを判断することはできない</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850913"/>
              </a:xfrm>
              <a:blipFill>
                <a:blip r:embed="rId3"/>
                <a:stretch>
                  <a:fillRect r="-149" b="-158"/>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363793316"/>
              </p:ext>
            </p:extLst>
          </p:nvPr>
        </p:nvGraphicFramePr>
        <p:xfrm>
          <a:off x="468313" y="842963"/>
          <a:ext cx="2736000" cy="379932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a:solidFill>
                            <a:schemeClr val="tx2"/>
                          </a:solidFill>
                        </a:rPr>
                        <a:t>examples/3.2/</a:t>
                      </a:r>
                      <a:r>
                        <a:rPr kumimoji="1" lang="en-US" altLang="ja-JP" sz="1300" b="1" dirty="0">
                          <a:solidFill>
                            <a:schemeClr val="tx2"/>
                          </a:solidFill>
                        </a:rPr>
                        <a:t>R=1.40.gjf</a:t>
                      </a:r>
                      <a:endParaRPr kumimoji="1" lang="ja-JP" altLang="en-US" sz="1300" b="1" dirty="0">
                        <a:solidFill>
                          <a:schemeClr val="tx2"/>
                        </a:solidFill>
                      </a:endParaRPr>
                    </a:p>
                  </a:txBody>
                  <a:tcPr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900000">
                <a:tc>
                  <a:txBody>
                    <a:bodyPr/>
                    <a:lstStyle/>
                    <a:p>
                      <a:r>
                        <a:rPr kumimoji="1" lang="ja-JP" altLang="en-US" sz="1300" dirty="0"/>
                        <a:t>メモ帳やエディタ等で</a:t>
                      </a:r>
                      <a:r>
                        <a:rPr kumimoji="1" lang="en-US" altLang="ja-JP" sz="1300" dirty="0"/>
                        <a:t>Ctrl + F</a:t>
                      </a:r>
                      <a:r>
                        <a:rPr kumimoji="1" lang="ja-JP" altLang="en-US" sz="1300" dirty="0"/>
                        <a:t>で検索機能を起動し</a:t>
                      </a:r>
                      <a:r>
                        <a:rPr kumimoji="1" lang="en-US" altLang="ja-JP" sz="1300" dirty="0"/>
                        <a:t>, “SCF Done”</a:t>
                      </a:r>
                      <a:r>
                        <a:rPr kumimoji="1" lang="ja-JP" altLang="en-US" sz="1300" dirty="0"/>
                        <a:t>を検索する</a:t>
                      </a:r>
                      <a:r>
                        <a:rPr kumimoji="1" lang="en-US" altLang="ja-JP" sz="1300" dirty="0"/>
                        <a:t>. </a:t>
                      </a:r>
                      <a:r>
                        <a:rPr kumimoji="1" lang="ja-JP" altLang="en-US" sz="1300" dirty="0"/>
                        <a:t>または</a:t>
                      </a:r>
                      <a:r>
                        <a:rPr kumimoji="1" lang="en-US" altLang="ja-JP" sz="1300" dirty="0"/>
                        <a:t>PowerShell</a:t>
                      </a:r>
                      <a:r>
                        <a:rPr kumimoji="1" lang="ja-JP" altLang="en-US" sz="1300" dirty="0"/>
                        <a:t>上で下記のコマンドでも検索できる</a:t>
                      </a:r>
                      <a:r>
                        <a:rPr kumimoji="1" lang="en-US" altLang="ja-JP" sz="1300" dirty="0"/>
                        <a:t>.</a:t>
                      </a:r>
                      <a:endParaRPr kumimoji="1" lang="ja-JP" altLang="en-US" sz="1300" dirty="0"/>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kumimoji="1"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pPr algn="ctr"/>
                          <a:r>
                            <a:rPr kumimoji="1" lang="en-US" altLang="ja-JP" sz="1300" dirty="0">
                              <a:latin typeface="+mn-ea"/>
                              <a:ea typeface="+mn-ea"/>
                            </a:rPr>
                            <a:t>HF/</a:t>
                          </a:r>
                          <a:r>
                            <a:rPr kumimoji="1" lang="en-US" altLang="ja-JP" sz="1300" dirty="0" err="1">
                              <a:latin typeface="+mn-ea"/>
                              <a:ea typeface="+mn-ea"/>
                            </a:rPr>
                            <a:t>STO-3G</a:t>
                          </a:r>
                          <a:r>
                            <a:rPr kumimoji="1" lang="ja-JP" altLang="en-US" sz="1300" dirty="0">
                              <a:latin typeface="+mn-ea"/>
                              <a:ea typeface="+mn-ea"/>
                            </a:rPr>
                            <a:t>による</a:t>
                          </a:r>
                          <a:r>
                            <a:rPr kumimoji="1" lang="en-US" altLang="ja-JP" sz="1300" dirty="0">
                              <a:latin typeface="+mn-ea"/>
                              <a:ea typeface="+mn-ea"/>
                            </a:rPr>
                            <a:t>H</a:t>
                          </a:r>
                          <a:r>
                            <a:rPr kumimoji="1" lang="ja-JP" altLang="en-US" sz="1300" dirty="0">
                              <a:latin typeface="+mn-ea"/>
                              <a:ea typeface="+mn-ea"/>
                            </a:rPr>
                            <a:t>₂の一点計算</a:t>
                          </a:r>
                          <a:r>
                            <a:rPr kumimoji="1" lang="ja-JP" altLang="en-US" sz="1300" kern="100" dirty="0">
                              <a:effectLst/>
                              <a:latin typeface="+mn-ea"/>
                              <a:ea typeface="+mn-ea"/>
                              <a:cs typeface="Times New Roman" panose="02020603050405020304" pitchFamily="18" charset="0"/>
                            </a:rPr>
                            <a:t>：</a:t>
                          </a:r>
                          <a:r>
                            <a:rPr lang="ja-JP" altLang="en-US" sz="13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HF</m:t>
                                      </m:r>
                                    </m:sub>
                                  </m:sSub>
                                </m:num>
                                <m:den>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3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300" kern="100" dirty="0">
                              <a:solidFill>
                                <a:schemeClr val="bg1"/>
                              </a:solidFill>
                              <a:effectLst/>
                            </a:rPr>
                            <a:t>核間距離</a:t>
                          </a:r>
                          <a14:m>
                            <m:oMath xmlns:m="http://schemas.openxmlformats.org/officeDocument/2006/math">
                              <m:f>
                                <m:fPr>
                                  <m:type m:val="lin"/>
                                  <m:ctrlPr>
                                    <a:rPr lang="ja-JP" sz="1300" i="1" kern="100">
                                      <a:solidFill>
                                        <a:schemeClr val="bg1"/>
                                      </a:solidFill>
                                      <a:effectLst/>
                                      <a:latin typeface="Cambria Math" panose="02040503050406030204" pitchFamily="18" charset="0"/>
                                    </a:rPr>
                                  </m:ctrlPr>
                                </m:fPr>
                                <m:num>
                                  <m:r>
                                    <a:rPr lang="en-US" sz="1300" kern="100">
                                      <a:solidFill>
                                        <a:schemeClr val="bg1"/>
                                      </a:solidFill>
                                      <a:effectLst/>
                                      <a:latin typeface="Cambria Math" panose="02040503050406030204" pitchFamily="18" charset="0"/>
                                    </a:rPr>
                                    <m:t>𝑅</m:t>
                                  </m:r>
                                </m:num>
                                <m:den>
                                  <m:sSub>
                                    <m:sSubPr>
                                      <m:ctrlPr>
                                        <a:rPr lang="ja-JP" sz="1300" i="1" kern="100">
                                          <a:solidFill>
                                            <a:schemeClr val="bg1"/>
                                          </a:solidFill>
                                          <a:effectLst/>
                                          <a:latin typeface="Cambria Math" panose="02040503050406030204" pitchFamily="18" charset="0"/>
                                        </a:rPr>
                                      </m:ctrlPr>
                                    </m:sSubPr>
                                    <m:e>
                                      <m:r>
                                        <a:rPr lang="en-US" sz="1300" kern="100">
                                          <a:solidFill>
                                            <a:schemeClr val="bg1"/>
                                          </a:solidFill>
                                          <a:effectLst/>
                                          <a:latin typeface="Cambria Math" panose="02040503050406030204" pitchFamily="18" charset="0"/>
                                        </a:rPr>
                                        <m:t>𝑎</m:t>
                                      </m:r>
                                    </m:e>
                                    <m:sub>
                                      <m:r>
                                        <a:rPr lang="en-US" sz="1300" kern="100">
                                          <a:solidFill>
                                            <a:schemeClr val="bg1"/>
                                          </a:solidFill>
                                          <a:effectLst/>
                                          <a:latin typeface="Cambria Math" panose="02040503050406030204" pitchFamily="18" charset="0"/>
                                        </a:rPr>
                                        <m:t>0</m:t>
                                      </m:r>
                                    </m:sub>
                                  </m:sSub>
                                </m:den>
                              </m:f>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pPr algn="l"/>
                          <a:r>
                            <a:rPr kumimoji="1" lang="ja-JP" altLang="en-US" sz="1300" b="0" dirty="0">
                              <a:solidFill>
                                <a:schemeClr val="tx1"/>
                              </a:solidFill>
                            </a:rPr>
                            <a:t>通常は</a:t>
                          </a:r>
                          <a:r>
                            <a:rPr kumimoji="1" lang="en-US" altLang="ja-JP" sz="1300" b="0" dirty="0">
                              <a:solidFill>
                                <a:schemeClr val="tx1"/>
                              </a:solidFill>
                            </a:rPr>
                            <a:t>Å</a:t>
                          </a:r>
                          <a:r>
                            <a:rPr kumimoji="1" lang="ja-JP" altLang="en-US" sz="1300" b="0" dirty="0">
                              <a:solidFill>
                                <a:schemeClr val="tx1"/>
                              </a:solidFill>
                            </a:rPr>
                            <a:t>で核の座標を指定するが</a:t>
                          </a:r>
                          <a:r>
                            <a:rPr kumimoji="1" lang="en-US" altLang="ja-JP" sz="1300" b="0" dirty="0">
                              <a:solidFill>
                                <a:schemeClr val="tx1"/>
                              </a:solidFill>
                            </a:rPr>
                            <a:t>, </a:t>
                          </a:r>
                          <a:r>
                            <a:rPr kumimoji="1" lang="ja-JP" altLang="en-US" sz="1300" b="0" dirty="0">
                              <a:solidFill>
                                <a:schemeClr val="tx1"/>
                              </a:solidFill>
                            </a:rPr>
                            <a:t>教科書との比較のため</a:t>
                          </a:r>
                          <a14:m>
                            <m:oMath xmlns:m="http://schemas.openxmlformats.org/officeDocument/2006/math">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を使用した</a:t>
                          </a:r>
                          <a:r>
                            <a:rPr kumimoji="1" lang="en-US" altLang="ja-JP" sz="1300" b="0" dirty="0">
                              <a:solidFill>
                                <a:schemeClr val="tx1"/>
                              </a:solidFill>
                            </a:rPr>
                            <a:t>.</a:t>
                          </a:r>
                        </a:p>
                        <a:p>
                          <a:pPr algn="l"/>
                          <a:r>
                            <a:rPr kumimoji="1" lang="ja-JP" altLang="en-US" sz="1300" b="0" dirty="0">
                              <a:solidFill>
                                <a:schemeClr val="tx1"/>
                              </a:solidFill>
                            </a:rPr>
                            <a:t>これをグラフにすればポテンシャルエネルギー曲線（</a:t>
                          </a:r>
                          <a:r>
                            <a:rPr kumimoji="1" lang="en-US" altLang="ja-JP" sz="1300" b="0" dirty="0">
                              <a:solidFill>
                                <a:schemeClr val="tx1"/>
                              </a:solidFill>
                            </a:rPr>
                            <a:t>PEC</a:t>
                          </a:r>
                          <a:r>
                            <a:rPr kumimoji="1" lang="ja-JP" altLang="en-US" sz="1300" b="0" dirty="0">
                              <a:solidFill>
                                <a:schemeClr val="tx1"/>
                              </a:solidFill>
                            </a:rPr>
                            <a:t>）が描ける</a:t>
                          </a:r>
                          <a:r>
                            <a:rPr kumimoji="1" lang="en-US" altLang="ja-JP" sz="1300" b="0" dirty="0">
                              <a:solidFill>
                                <a:schemeClr val="tx1"/>
                              </a:solidFill>
                            </a:rPr>
                            <a:t>.</a:t>
                          </a:r>
                        </a:p>
                        <a:p>
                          <a:pPr algn="l"/>
                          <a:r>
                            <a:rPr kumimoji="1" lang="ja-JP" altLang="en-US" sz="1300" b="0" dirty="0">
                              <a:solidFill>
                                <a:schemeClr val="tx1"/>
                              </a:solidFill>
                            </a:rPr>
                            <a:t>通常は</a:t>
                          </a:r>
                          <a:r>
                            <a:rPr kumimoji="1" lang="en-US" altLang="ja-JP" sz="1300" b="0" dirty="0" err="1">
                              <a:solidFill>
                                <a:schemeClr val="tx1"/>
                              </a:solidFill>
                            </a:rPr>
                            <a:t>Opt</a:t>
                          </a:r>
                          <a:r>
                            <a:rPr kumimoji="1" lang="ja-JP" altLang="en-US" sz="1300" b="0" dirty="0">
                              <a:solidFill>
                                <a:schemeClr val="tx1"/>
                              </a:solidFill>
                            </a:rPr>
                            <a:t>や</a:t>
                          </a:r>
                          <a:r>
                            <a:rPr kumimoji="1" lang="en-US" altLang="ja-JP" sz="1300" b="0" dirty="0">
                              <a:solidFill>
                                <a:schemeClr val="tx1"/>
                              </a:solidFill>
                            </a:rPr>
                            <a:t>Freq</a:t>
                          </a:r>
                          <a:r>
                            <a:rPr kumimoji="1" lang="ja-JP" altLang="en-US" sz="1300" b="0" dirty="0">
                              <a:solidFill>
                                <a:schemeClr val="tx1"/>
                              </a:solidFill>
                            </a:rPr>
                            <a:t>を指定して</a:t>
                          </a:r>
                          <a:r>
                            <a:rPr kumimoji="1" lang="en-US" altLang="ja-JP" sz="1300" b="0" dirty="0">
                              <a:solidFill>
                                <a:schemeClr val="tx1"/>
                              </a:solidFill>
                            </a:rPr>
                            <a:t>, </a:t>
                          </a:r>
                          <a:r>
                            <a:rPr kumimoji="1" lang="ja-JP" altLang="en-US" sz="1300" b="0" dirty="0">
                              <a:solidFill>
                                <a:schemeClr val="tx1"/>
                              </a:solidFill>
                            </a:rPr>
                            <a:t>エネルギーが低くなる点を自動的に探す</a:t>
                          </a:r>
                          <a:r>
                            <a:rPr kumimoji="1" lang="en-US" altLang="ja-JP" sz="1300" b="0" dirty="0">
                              <a:solidFill>
                                <a:schemeClr val="tx1"/>
                              </a:solidFill>
                            </a:rPr>
                            <a:t>. </a:t>
                          </a:r>
                          <a:r>
                            <a:rPr kumimoji="1" lang="ja-JP" altLang="en-US" sz="1300" b="0" dirty="0">
                              <a:solidFill>
                                <a:schemeClr val="tx1"/>
                              </a:solidFill>
                            </a:rPr>
                            <a:t>その場合は</a:t>
                          </a:r>
                          <a:r>
                            <a:rPr kumimoji="1" lang="en-US" altLang="ja-JP" sz="1300" b="0" dirty="0">
                              <a:solidFill>
                                <a:schemeClr val="tx1"/>
                              </a:solidFill>
                            </a:rPr>
                            <a:t>`# HF/STO-3G </a:t>
                          </a:r>
                          <a:r>
                            <a:rPr kumimoji="1" lang="en-US" altLang="ja-JP" sz="1300" b="0" dirty="0" err="1">
                              <a:solidFill>
                                <a:schemeClr val="tx1"/>
                              </a:solidFill>
                            </a:rPr>
                            <a:t>Opt</a:t>
                          </a:r>
                          <a:r>
                            <a:rPr kumimoji="1" lang="en-US" altLang="ja-JP" sz="1300" b="0" dirty="0">
                              <a:solidFill>
                                <a:schemeClr val="tx1"/>
                              </a:solidFill>
                            </a:rPr>
                            <a:t> Freq` </a:t>
                          </a:r>
                          <a:r>
                            <a:rPr kumimoji="1" lang="ja-JP" altLang="en-US" sz="1300" b="0" dirty="0">
                              <a:solidFill>
                                <a:schemeClr val="tx1"/>
                              </a:solidFill>
                            </a:rPr>
                            <a:t>のように指定する</a:t>
                          </a:r>
                          <a:r>
                            <a:rPr kumimoji="1" lang="en-US" altLang="ja-JP" sz="1300" b="0" dirty="0">
                              <a:solidFill>
                                <a:schemeClr val="tx1"/>
                              </a:solidFill>
                            </a:rPr>
                            <a:t>. </a:t>
                          </a:r>
                          <a:r>
                            <a:rPr kumimoji="1" lang="ja-JP" altLang="en-US" sz="1300" b="0" dirty="0">
                              <a:solidFill>
                                <a:schemeClr val="tx1"/>
                              </a:solidFill>
                            </a:rPr>
                            <a:t>上の表から</a:t>
                          </a:r>
                          <a:r>
                            <a:rPr kumimoji="1" lang="en-US" altLang="ja-JP" sz="1300" b="0" dirty="0">
                              <a:solidFill>
                                <a:schemeClr val="tx1"/>
                              </a:solidFill>
                            </a:rPr>
                            <a:t>, </a:t>
                          </a:r>
                          <a:r>
                            <a:rPr kumimoji="1" lang="ja-JP" altLang="en-US" sz="1300" b="0" dirty="0">
                              <a:solidFill>
                                <a:schemeClr val="tx1"/>
                              </a:solidFill>
                            </a:rPr>
                            <a:t>最小になる点は </a:t>
                          </a:r>
                          <a14:m>
                            <m:oMath xmlns:m="http://schemas.openxmlformats.org/officeDocument/2006/math">
                              <m:r>
                                <a:rPr kumimoji="1" lang="en-US" altLang="ja-JP" sz="1300" b="0" i="1" smtClean="0">
                                  <a:solidFill>
                                    <a:schemeClr val="tx1"/>
                                  </a:solidFill>
                                  <a:latin typeface="Cambria Math" panose="02040503050406030204" pitchFamily="18" charset="0"/>
                                </a:rPr>
                                <m:t>𝑅</m:t>
                              </m:r>
                              <m:r>
                                <a:rPr kumimoji="1" lang="en-US" altLang="ja-JP" sz="1300" b="0" i="1" smtClean="0">
                                  <a:solidFill>
                                    <a:schemeClr val="tx1"/>
                                  </a:solidFill>
                                  <a:latin typeface="Cambria Math" panose="02040503050406030204" pitchFamily="18" charset="0"/>
                                </a:rPr>
                                <m:t>=1.34 </m:t>
                              </m:r>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 付近であろうと予想される</a:t>
                          </a:r>
                          <a:r>
                            <a:rPr kumimoji="1" lang="en-US" altLang="ja-JP" sz="1300" b="0" dirty="0">
                              <a:solidFill>
                                <a:schemeClr val="tx1"/>
                              </a:solidFill>
                            </a:rPr>
                            <a:t>.</a:t>
                          </a: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71186" r="-113" b="-952542"/>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71186" r="-200000" b="-852542"/>
                          </a:stretch>
                        </a:blip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endParaRPr lang="ja-JP"/>
                        </a:p>
                      </a:txBody>
                      <a:tcPr marL="68580" marR="68580" marT="0" marB="0" anchor="ctr">
                        <a:lnT w="12700" cap="flat" cmpd="sng" algn="ctr">
                          <a:solidFill>
                            <a:schemeClr val="tx2"/>
                          </a:solidFill>
                          <a:prstDash val="solid"/>
                          <a:round/>
                          <a:headEnd type="none" w="med" len="med"/>
                          <a:tailEnd type="none" w="med" len="med"/>
                        </a:lnT>
                        <a:blipFill>
                          <a:blip r:embed="rId3"/>
                          <a:stretch>
                            <a:fillRect t="-220290" r="-113"/>
                          </a:stretch>
                        </a:blipFill>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演習：インプットファイルの書き換え</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21</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6911604" y="1574307"/>
            <a:ext cx="1764084" cy="138518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628783" y="2644679"/>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
        <p:nvSpPr>
          <p:cNvPr id="3" name="テキスト ボックス 2">
            <a:extLst>
              <a:ext uri="{FF2B5EF4-FFF2-40B4-BE49-F238E27FC236}">
                <a16:creationId xmlns:a16="http://schemas.microsoft.com/office/drawing/2014/main" id="{22D20FD2-5708-272E-9DC8-75C23FDC849F}"/>
              </a:ext>
            </a:extLst>
          </p:cNvPr>
          <p:cNvSpPr txBox="1"/>
          <p:nvPr/>
        </p:nvSpPr>
        <p:spPr>
          <a:xfrm>
            <a:off x="1557633" y="1482211"/>
            <a:ext cx="1223404" cy="261610"/>
          </a:xfrm>
          <a:prstGeom prst="rect">
            <a:avLst/>
          </a:prstGeom>
          <a:noFill/>
        </p:spPr>
        <p:txBody>
          <a:bodyPr wrap="square">
            <a:spAutoFit/>
          </a:bodyPr>
          <a:lstStyle/>
          <a:p>
            <a:r>
              <a:rPr kumimoji="1" lang="ja-JP" altLang="en-US" sz="1100" dirty="0">
                <a:solidFill>
                  <a:schemeClr val="accent4">
                    <a:lumMod val="60000"/>
                    <a:lumOff val="40000"/>
                  </a:schemeClr>
                </a:solidFill>
              </a:rPr>
              <a:t>原子単位で指定</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ADA6D-6862-ED1D-8145-3FD7BC2793D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5E8E32-8F10-BA83-4349-E3CEE57A2AF3}"/>
              </a:ext>
            </a:extLst>
          </p:cNvPr>
          <p:cNvSpPr>
            <a:spLocks noGrp="1"/>
          </p:cNvSpPr>
          <p:nvPr>
            <p:ph type="title"/>
          </p:nvPr>
        </p:nvSpPr>
        <p:spPr/>
        <p:txBody>
          <a:bodyPr/>
          <a:lstStyle/>
          <a:p>
            <a:r>
              <a:rPr kumimoji="1" lang="ja-JP" altLang="en-US" dirty="0"/>
              <a:t>構造最適化</a:t>
            </a:r>
          </a:p>
        </p:txBody>
      </p:sp>
      <p:sp>
        <p:nvSpPr>
          <p:cNvPr id="7" name="スライド番号プレースホルダー 5">
            <a:extLst>
              <a:ext uri="{FF2B5EF4-FFF2-40B4-BE49-F238E27FC236}">
                <a16:creationId xmlns:a16="http://schemas.microsoft.com/office/drawing/2014/main" id="{10D1A0B2-7CFD-B6F0-1D73-D0BDE2E1C485}"/>
              </a:ext>
            </a:extLst>
          </p:cNvPr>
          <p:cNvSpPr>
            <a:spLocks noGrp="1"/>
          </p:cNvSpPr>
          <p:nvPr>
            <p:ph type="sldNum" sz="quarter" idx="15"/>
          </p:nvPr>
        </p:nvSpPr>
        <p:spPr/>
        <p:txBody>
          <a:bodyPr/>
          <a:lstStyle/>
          <a:p>
            <a:fld id="{44CC7441-4F6D-4D99-AEAC-28C0433C7008}" type="slidenum">
              <a:rPr kumimoji="1" lang="ja-JP" altLang="en-US" smtClean="0"/>
              <a:pPr/>
              <a:t>22</a:t>
            </a:fld>
            <a:endParaRPr kumimoji="1" lang="ja-JP" altLang="en-US" dirty="0"/>
          </a:p>
        </p:txBody>
      </p:sp>
      <mc:AlternateContent xmlns:mc="http://schemas.openxmlformats.org/markup-compatibility/2006" xmlns:a14="http://schemas.microsoft.com/office/drawing/2010/main">
        <mc:Choice Requires="a14">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“Optimized Parameters”</a:t>
                          </a:r>
                          <a:r>
                            <a:rPr kumimoji="1" lang="ja-JP" altLang="en-US" sz="1300" b="0" kern="1200" dirty="0">
                              <a:solidFill>
                                <a:schemeClr val="tx1"/>
                              </a:solidFill>
                              <a:latin typeface="+mn-lt"/>
                              <a:ea typeface="+mn-ea"/>
                              <a:cs typeface="+mn-cs"/>
                            </a:rPr>
                            <a:t>で検索 ➡ </a:t>
                          </a:r>
                          <a14:m>
                            <m:oMath xmlns:m="http://schemas.openxmlformats.org/officeDocument/2006/math">
                              <m:r>
                                <a:rPr kumimoji="1" lang="en-US" altLang="ja-JP" sz="1300" b="0" i="1" kern="1200" dirty="0" smtClean="0">
                                  <a:solidFill>
                                    <a:schemeClr val="tx1"/>
                                  </a:solidFill>
                                  <a:latin typeface="Cambria Math" panose="02040503050406030204" pitchFamily="18" charset="0"/>
                                  <a:ea typeface="+mn-ea"/>
                                  <a:cs typeface="+mn-cs"/>
                                </a:rPr>
                                <m:t>0.7122 Å=1.346 </m:t>
                              </m:r>
                              <m:r>
                                <a:rPr kumimoji="1" lang="en-US" altLang="ja-JP" sz="1300" b="0" i="1" kern="1200" dirty="0" smtClean="0">
                                  <a:solidFill>
                                    <a:schemeClr val="tx1"/>
                                  </a:solidFill>
                                  <a:latin typeface="Cambria Math" panose="02040503050406030204" pitchFamily="18" charset="0"/>
                                  <a:ea typeface="+mn-ea"/>
                                  <a:cs typeface="+mn-cs"/>
                                </a:rPr>
                                <m:t>𝑎</m:t>
                              </m:r>
                              <m:r>
                                <a:rPr kumimoji="1" lang="ja-JP" altLang="en-US" sz="1300" b="0" i="1" kern="1200" dirty="0" smtClean="0">
                                  <a:solidFill>
                                    <a:schemeClr val="tx1"/>
                                  </a:solidFill>
                                  <a:latin typeface="Cambria Math" panose="02040503050406030204" pitchFamily="18" charset="0"/>
                                  <a:ea typeface="+mn-ea"/>
                                  <a:cs typeface="+mn-cs"/>
                                </a:rPr>
                                <m:t>₀</m:t>
                              </m:r>
                            </m:oMath>
                          </a14:m>
                          <a:r>
                            <a:rPr kumimoji="1" lang="en-US" altLang="ja-JP" sz="1300" b="0" dirty="0">
                              <a:solidFill>
                                <a:schemeClr val="tx2"/>
                              </a:solidFill>
                              <a:latin typeface="+mj-lt"/>
                            </a:rPr>
                            <a:t> </a:t>
                          </a:r>
                          <a:r>
                            <a:rPr kumimoji="1" lang="ja-JP" altLang="en-US" sz="1300" b="0" dirty="0">
                              <a:solidFill>
                                <a:schemeClr val="tx2"/>
                              </a:solidFill>
                              <a:latin typeface="+mj-lt"/>
                            </a:rPr>
                            <a:t>に収束</a:t>
                          </a:r>
                          <a:r>
                            <a:rPr kumimoji="1" lang="en-US" altLang="ja-JP" sz="1300" b="0" dirty="0">
                              <a:solidFill>
                                <a:schemeClr val="tx2"/>
                              </a:solidFill>
                              <a:latin typeface="+mj-lt"/>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Choice>
        <mc:Fallback xmlns="">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73152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89154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endParaRPr lang="ja-JP"/>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3"/>
                          <a:stretch>
                            <a:fillRect l="-113" t="-652542" r="-113" b="-259322"/>
                          </a:stretch>
                        </a:blipFill>
                      </a:tcPr>
                    </a:tc>
                    <a:extLst>
                      <a:ext uri="{0D108BD9-81ED-4DB2-BD59-A6C34878D82A}">
                        <a16:rowId xmlns:a16="http://schemas.microsoft.com/office/drawing/2014/main" val="1260543727"/>
                      </a:ext>
                    </a:extLst>
                  </a:tr>
                  <a:tr h="89154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Fallback>
      </mc:AlternateContent>
      <p:graphicFrame>
        <p:nvGraphicFramePr>
          <p:cNvPr id="9" name="表 9">
            <a:extLst>
              <a:ext uri="{FF2B5EF4-FFF2-40B4-BE49-F238E27FC236}">
                <a16:creationId xmlns:a16="http://schemas.microsoft.com/office/drawing/2014/main" id="{A5B3ACA6-86AB-4F2A-1675-6684E9146B71}"/>
              </a:ext>
            </a:extLst>
          </p:cNvPr>
          <p:cNvGraphicFramePr>
            <a:graphicFrameLocks noGrp="1"/>
          </p:cNvGraphicFramePr>
          <p:nvPr>
            <p:ph idx="1"/>
            <p:extLst>
              <p:ext uri="{D42A27DB-BD31-4B8C-83A1-F6EECF244321}">
                <p14:modId xmlns:p14="http://schemas.microsoft.com/office/powerpoint/2010/main" val="1528739809"/>
              </p:ext>
            </p:extLst>
          </p:nvPr>
        </p:nvGraphicFramePr>
        <p:xfrm>
          <a:off x="468313" y="842963"/>
          <a:ext cx="2736000" cy="37884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opt.gjf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ja-JP" altLang="en-US" sz="1300" dirty="0"/>
                        <a:t>構造最適化では構造を変えながらエネルギーが低くなる点を探索しているため</a:t>
                      </a:r>
                      <a:r>
                        <a:rPr kumimoji="1" lang="en-US" altLang="ja-JP" sz="1300" dirty="0"/>
                        <a:t>, “SCF Done”</a:t>
                      </a:r>
                      <a:r>
                        <a:rPr kumimoji="1" lang="ja-JP" altLang="en-US" sz="1300" dirty="0"/>
                        <a:t>がアウトプット中に複数ある</a:t>
                      </a:r>
                      <a:r>
                        <a:rPr kumimoji="1" lang="en-US" altLang="ja-JP" sz="1300" dirty="0"/>
                        <a:t>. </a:t>
                      </a:r>
                      <a:r>
                        <a:rPr kumimoji="1" lang="ja-JP" altLang="en-US" sz="1300" dirty="0"/>
                        <a:t>収束判定が全て</a:t>
                      </a:r>
                      <a:r>
                        <a:rPr kumimoji="1" lang="en-US" altLang="ja-JP" sz="1300" dirty="0"/>
                        <a:t>YES</a:t>
                      </a:r>
                      <a:r>
                        <a:rPr kumimoji="1" lang="ja-JP" altLang="en-US" sz="1300" dirty="0"/>
                        <a:t>であることを確認する</a:t>
                      </a:r>
                      <a:r>
                        <a:rPr kumimoji="1" lang="en-US" altLang="ja-JP" sz="1300" dirty="0"/>
                        <a:t>.</a:t>
                      </a:r>
                      <a:endParaRPr kumimoji="1" lang="ja-JP" altLang="en-US" sz="1300" dirty="0"/>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DEBEA28F-4918-595C-E61A-D1E6A597DEC6}"/>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8D391C1C-36CF-E5CB-01CE-95BEEFAAE5C6}"/>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33505024-34B1-BAD4-F1D7-6DA610C2F790}"/>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1047647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6518-3CAC-1384-D9A8-612A7F28C94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D44050-F761-B825-668E-668F3995A30E}"/>
              </a:ext>
            </a:extLst>
          </p:cNvPr>
          <p:cNvSpPr>
            <a:spLocks noGrp="1"/>
          </p:cNvSpPr>
          <p:nvPr>
            <p:ph type="title"/>
          </p:nvPr>
        </p:nvSpPr>
        <p:spPr/>
        <p:txBody>
          <a:bodyPr/>
          <a:lstStyle/>
          <a:p>
            <a:r>
              <a:rPr kumimoji="1" lang="ja-JP" altLang="en-US" dirty="0"/>
              <a:t>振動解析 </a:t>
            </a:r>
          </a:p>
        </p:txBody>
      </p:sp>
      <p:sp>
        <p:nvSpPr>
          <p:cNvPr id="7" name="スライド番号プレースホルダー 5">
            <a:extLst>
              <a:ext uri="{FF2B5EF4-FFF2-40B4-BE49-F238E27FC236}">
                <a16:creationId xmlns:a16="http://schemas.microsoft.com/office/drawing/2014/main" id="{AC062031-5CFB-8A69-9A37-C532DB459B38}"/>
              </a:ext>
            </a:extLst>
          </p:cNvPr>
          <p:cNvSpPr>
            <a:spLocks noGrp="1"/>
          </p:cNvSpPr>
          <p:nvPr>
            <p:ph type="sldNum" sz="quarter" idx="15"/>
          </p:nvPr>
        </p:nvSpPr>
        <p:spPr/>
        <p:txBody>
          <a:bodyPr/>
          <a:lstStyle/>
          <a:p>
            <a:fld id="{44CC7441-4F6D-4D99-AEAC-28C0433C7008}" type="slidenum">
              <a:rPr kumimoji="1" lang="ja-JP" altLang="en-US" smtClean="0"/>
              <a:pPr/>
              <a:t>23</a:t>
            </a:fld>
            <a:endParaRPr kumimoji="1" lang="ja-JP" altLang="en-US" dirty="0"/>
          </a:p>
        </p:txBody>
      </p:sp>
      <p:graphicFrame>
        <p:nvGraphicFramePr>
          <p:cNvPr id="15" name="表 29">
            <a:extLst>
              <a:ext uri="{FF2B5EF4-FFF2-40B4-BE49-F238E27FC236}">
                <a16:creationId xmlns:a16="http://schemas.microsoft.com/office/drawing/2014/main" id="{0FBE28A0-6A7B-6E93-ADC3-ED4328C4E368}"/>
              </a:ext>
            </a:extLst>
          </p:cNvPr>
          <p:cNvGraphicFramePr>
            <a:graphicFrameLocks noGrp="1"/>
          </p:cNvGraphicFramePr>
          <p:nvPr>
            <p:ph idx="14"/>
            <p:extLst>
              <p:ext uri="{D42A27DB-BD31-4B8C-83A1-F6EECF244321}">
                <p14:modId xmlns:p14="http://schemas.microsoft.com/office/powerpoint/2010/main" val="3990114835"/>
              </p:ext>
            </p:extLst>
          </p:nvPr>
        </p:nvGraphicFramePr>
        <p:xfrm>
          <a:off x="3275687" y="842963"/>
          <a:ext cx="5400000" cy="379116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a:t>
                      </a:r>
                      <a:r>
                        <a:rPr kumimoji="1" lang="en-US" altLang="ja-JP" sz="1300" b="0" kern="1200" dirty="0" err="1">
                          <a:solidFill>
                            <a:schemeClr val="tx1"/>
                          </a:solidFill>
                          <a:latin typeface="+mn-lt"/>
                          <a:ea typeface="+mn-ea"/>
                          <a:cs typeface="+mn-cs"/>
                        </a:rPr>
                        <a:t>NImag</a:t>
                      </a:r>
                      <a:r>
                        <a:rPr kumimoji="1" lang="en-US" altLang="ja-JP" sz="1300" b="0" kern="1200" dirty="0">
                          <a:solidFill>
                            <a:schemeClr val="tx1"/>
                          </a:solidFill>
                          <a:latin typeface="+mn-lt"/>
                          <a:ea typeface="+mn-ea"/>
                          <a:cs typeface="+mn-cs"/>
                        </a:rPr>
                        <a:t>”</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0</a:t>
                      </a:r>
                      <a:r>
                        <a:rPr kumimoji="1" lang="ja-JP" altLang="en-US" sz="1300" b="0" kern="1200" dirty="0">
                          <a:solidFill>
                            <a:schemeClr val="tx1"/>
                          </a:solidFill>
                          <a:latin typeface="+mn-lt"/>
                          <a:ea typeface="+mn-ea"/>
                          <a:cs typeface="+mn-cs"/>
                        </a:rPr>
                        <a:t>なら虚振動が出ていないので平衡構造に収束</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a:t>
                      </a:r>
                      <a:r>
                        <a:rPr kumimoji="1" lang="en-US" altLang="ja-JP" sz="1050" dirty="0" err="1">
                          <a:solidFill>
                            <a:srgbClr val="D4D4D4"/>
                          </a:solidFill>
                          <a:latin typeface="Consolas" panose="020B0609020204030204" pitchFamily="49" charset="0"/>
                        </a:rPr>
                        <a:t>NImag</a:t>
                      </a:r>
                      <a:r>
                        <a:rPr kumimoji="1" lang="en-US" altLang="ja-JP" sz="1050" dirty="0">
                          <a:solidFill>
                            <a:srgbClr val="D4D4D4"/>
                          </a:solidFill>
                          <a:latin typeface="Consolas" panose="020B0609020204030204" pitchFamily="49" charset="0"/>
                        </a:rPr>
                        <a:t>=0||0.00000624,0.,0.00000624,0.,0.,0.57290747,0.00000624,0.,0.,…</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“Harmonic frequencies</a:t>
                      </a:r>
                      <a:r>
                        <a:rPr kumimoji="1" lang="ja-JP" altLang="en-US" sz="1300" b="0" kern="1200" dirty="0">
                          <a:solidFill>
                            <a:schemeClr val="tx1"/>
                          </a:solidFill>
                          <a:latin typeface="+mn-lt"/>
                          <a:ea typeface="+mn-ea"/>
                          <a:cs typeface="+mn-cs"/>
                        </a:rPr>
                        <a:t>で検索 ➡ 振動数や</a:t>
                      </a:r>
                      <a:r>
                        <a:rPr kumimoji="1" lang="en-US" altLang="ja-JP" sz="1300" b="0" kern="1200" dirty="0">
                          <a:solidFill>
                            <a:schemeClr val="tx1"/>
                          </a:solidFill>
                          <a:latin typeface="+mn-lt"/>
                          <a:ea typeface="+mn-ea"/>
                          <a:cs typeface="+mn-cs"/>
                        </a:rPr>
                        <a:t>IR</a:t>
                      </a:r>
                      <a:r>
                        <a:rPr kumimoji="1" lang="ja-JP" altLang="en-US" sz="1300" b="0" kern="1200" dirty="0">
                          <a:solidFill>
                            <a:schemeClr val="tx1"/>
                          </a:solidFill>
                          <a:latin typeface="+mn-lt"/>
                          <a:ea typeface="+mn-ea"/>
                          <a:cs typeface="+mn-cs"/>
                        </a:rPr>
                        <a:t>強度が確認できる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Frequencies --   5481.1154</a:t>
                      </a:r>
                    </a:p>
                    <a:p>
                      <a:r>
                        <a:rPr kumimoji="1" lang="en-US" altLang="ja-JP" sz="1050" dirty="0">
                          <a:solidFill>
                            <a:srgbClr val="D4D4D4"/>
                          </a:solidFill>
                          <a:latin typeface="Consolas" panose="020B0609020204030204" pitchFamily="49" charset="0"/>
                        </a:rPr>
                        <a:t> Red. masses --      1.0078</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Frc</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consts</a:t>
                      </a:r>
                      <a:r>
                        <a:rPr kumimoji="1" lang="en-US" altLang="ja-JP" sz="1050" dirty="0">
                          <a:solidFill>
                            <a:srgbClr val="D4D4D4"/>
                          </a:solidFill>
                          <a:latin typeface="Consolas" panose="020B0609020204030204" pitchFamily="49" charset="0"/>
                        </a:rPr>
                        <a:t>  --     17.8391</a:t>
                      </a:r>
                    </a:p>
                    <a:p>
                      <a:r>
                        <a:rPr kumimoji="1" lang="en-US" altLang="ja-JP" sz="1050" dirty="0">
                          <a:solidFill>
                            <a:srgbClr val="D4D4D4"/>
                          </a:solidFill>
                          <a:latin typeface="Consolas" panose="020B0609020204030204" pitchFamily="49" charset="0"/>
                        </a:rPr>
                        <a:t> IR </a:t>
                      </a:r>
                      <a:r>
                        <a:rPr kumimoji="1" lang="en-US" altLang="ja-JP" sz="1050" dirty="0" err="1">
                          <a:solidFill>
                            <a:srgbClr val="D4D4D4"/>
                          </a:solidFill>
                          <a:latin typeface="Consolas" panose="020B0609020204030204" pitchFamily="49" charset="0"/>
                        </a:rPr>
                        <a:t>Inten</a:t>
                      </a:r>
                      <a:r>
                        <a:rPr kumimoji="1" lang="en-US" altLang="ja-JP" sz="1050" dirty="0">
                          <a:solidFill>
                            <a:srgbClr val="D4D4D4"/>
                          </a:solidFill>
                          <a:latin typeface="Consolas" panose="020B0609020204030204" pitchFamily="49" charset="0"/>
                        </a:rPr>
                        <a:t>    --      0.0000</a:t>
                      </a:r>
                    </a:p>
                    <a:p>
                      <a:r>
                        <a:rPr kumimoji="1" lang="en-US" altLang="ja-JP" sz="1050" dirty="0">
                          <a:solidFill>
                            <a:srgbClr val="D4D4D4"/>
                          </a:solidFill>
                          <a:latin typeface="Consolas" panose="020B0609020204030204" pitchFamily="49" charset="0"/>
                        </a:rPr>
                        <a:t> Raman </a:t>
                      </a:r>
                      <a:r>
                        <a:rPr kumimoji="1" lang="en-US" altLang="ja-JP" sz="1050" dirty="0" err="1">
                          <a:solidFill>
                            <a:srgbClr val="D4D4D4"/>
                          </a:solidFill>
                          <a:latin typeface="Consolas" panose="020B0609020204030204" pitchFamily="49" charset="0"/>
                        </a:rPr>
                        <a:t>Activ</a:t>
                      </a:r>
                      <a:r>
                        <a:rPr kumimoji="1" lang="en-US" altLang="ja-JP" sz="1050" dirty="0">
                          <a:solidFill>
                            <a:srgbClr val="D4D4D4"/>
                          </a:solidFill>
                          <a:latin typeface="Consolas" panose="020B0609020204030204" pitchFamily="49" charset="0"/>
                        </a:rPr>
                        <a:t> --     20.6323</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“Thermochemistry”</a:t>
                      </a:r>
                      <a:r>
                        <a:rPr kumimoji="1" lang="ja-JP" altLang="en-US" sz="1300" b="0" kern="1200" dirty="0">
                          <a:solidFill>
                            <a:schemeClr val="tx1"/>
                          </a:solidFill>
                          <a:latin typeface="+mn-lt"/>
                          <a:ea typeface="+mn-ea"/>
                          <a:cs typeface="+mn-cs"/>
                        </a:rPr>
                        <a:t>で検索 ➡</a:t>
                      </a:r>
                      <a:r>
                        <a:rPr kumimoji="1" lang="ja-JP" altLang="en-US" sz="1300" b="0" kern="1200" baseline="0" dirty="0">
                          <a:solidFill>
                            <a:schemeClr val="tx1"/>
                          </a:solidFill>
                          <a:latin typeface="+mn-lt"/>
                          <a:ea typeface="+mn-ea"/>
                          <a:cs typeface="+mn-cs"/>
                        </a:rPr>
                        <a:t> エンタルピーなどの計算に使える</a:t>
                      </a:r>
                      <a:r>
                        <a:rPr kumimoji="1" lang="en-US" altLang="ja-JP" sz="1300" b="0" kern="1200" baseline="0" dirty="0">
                          <a:solidFill>
                            <a:schemeClr val="tx1"/>
                          </a:solidFill>
                          <a:latin typeface="+mn-lt"/>
                          <a:ea typeface="+mn-ea"/>
                          <a:cs typeface="+mn-cs"/>
                        </a:rPr>
                        <a:t>.</a:t>
                      </a:r>
                      <a:endParaRPr kumimoji="1" lang="en-US" altLang="ja-JP" sz="1300" b="0" dirty="0">
                        <a:solidFill>
                          <a:schemeClr val="tx2"/>
                        </a:solidFill>
                        <a:latin typeface="+mj-lt"/>
                      </a:endParaRP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Zero-point correction=                           0.012487 (Hartree/Particle)</a:t>
                      </a:r>
                    </a:p>
                    <a:p>
                      <a:r>
                        <a:rPr kumimoji="1" lang="en-US" altLang="ja-JP" sz="1050" dirty="0">
                          <a:solidFill>
                            <a:srgbClr val="D4D4D4"/>
                          </a:solidFill>
                          <a:latin typeface="Consolas" panose="020B0609020204030204" pitchFamily="49" charset="0"/>
                        </a:rPr>
                        <a:t> Thermal correction to Energy=                    0.014847</a:t>
                      </a:r>
                    </a:p>
                    <a:p>
                      <a:r>
                        <a:rPr kumimoji="1" lang="en-US" altLang="ja-JP" sz="1050" dirty="0">
                          <a:solidFill>
                            <a:srgbClr val="D4D4D4"/>
                          </a:solidFill>
                          <a:latin typeface="Consolas" panose="020B0609020204030204" pitchFamily="49" charset="0"/>
                        </a:rPr>
                        <a:t> Thermal correction to Enthalpy=                  0.015792</a:t>
                      </a:r>
                    </a:p>
                    <a:p>
                      <a:r>
                        <a:rPr kumimoji="1" lang="en-US" altLang="ja-JP" sz="1050" dirty="0">
                          <a:solidFill>
                            <a:srgbClr val="D4D4D4"/>
                          </a:solidFill>
                          <a:latin typeface="Consolas" panose="020B0609020204030204" pitchFamily="49" charset="0"/>
                        </a:rPr>
                        <a:t> Thermal correction to Gibbs Free Energy=         0.001079</a:t>
                      </a:r>
                    </a:p>
                    <a:p>
                      <a:r>
                        <a:rPr kumimoji="1" lang="en-US" altLang="ja-JP" sz="1050" dirty="0">
                          <a:solidFill>
                            <a:srgbClr val="D4D4D4"/>
                          </a:solidFill>
                          <a:latin typeface="Consolas" panose="020B0609020204030204" pitchFamily="49" charset="0"/>
                        </a:rPr>
                        <a:t> Sum of electronic and zero-point Energies=             -1.105019</a:t>
                      </a:r>
                    </a:p>
                    <a:p>
                      <a:r>
                        <a:rPr kumimoji="1" lang="en-US" altLang="ja-JP" sz="1050" dirty="0">
                          <a:solidFill>
                            <a:srgbClr val="D4D4D4"/>
                          </a:solidFill>
                          <a:latin typeface="Consolas" panose="020B0609020204030204" pitchFamily="49" charset="0"/>
                        </a:rPr>
                        <a:t> Sum of electronic and thermal Energies=                -1.102659</a:t>
                      </a:r>
                    </a:p>
                    <a:p>
                      <a:r>
                        <a:rPr kumimoji="1" lang="en-US" altLang="ja-JP" sz="1050" dirty="0">
                          <a:solidFill>
                            <a:srgbClr val="D4D4D4"/>
                          </a:solidFill>
                          <a:latin typeface="Consolas" panose="020B0609020204030204" pitchFamily="49" charset="0"/>
                        </a:rPr>
                        <a:t> Sum of electronic and thermal Enthalpies=              -1.101714</a:t>
                      </a:r>
                    </a:p>
                    <a:p>
                      <a:r>
                        <a:rPr kumimoji="1" lang="en-US" altLang="ja-JP" sz="1050" dirty="0">
                          <a:solidFill>
                            <a:srgbClr val="D4D4D4"/>
                          </a:solidFill>
                          <a:latin typeface="Consolas" panose="020B0609020204030204" pitchFamily="49" charset="0"/>
                        </a:rPr>
                        <a:t> Sum of electronic and thermal Free Energies=           -1.116427</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p:graphicFrame>
        <p:nvGraphicFramePr>
          <p:cNvPr id="9" name="表 9">
            <a:extLst>
              <a:ext uri="{FF2B5EF4-FFF2-40B4-BE49-F238E27FC236}">
                <a16:creationId xmlns:a16="http://schemas.microsoft.com/office/drawing/2014/main" id="{2B99C54E-9EA6-2DE7-5118-43246F606636}"/>
              </a:ext>
            </a:extLst>
          </p:cNvPr>
          <p:cNvGraphicFramePr>
            <a:graphicFrameLocks noGrp="1"/>
          </p:cNvGraphicFramePr>
          <p:nvPr>
            <p:ph idx="1"/>
            <p:extLst>
              <p:ext uri="{D42A27DB-BD31-4B8C-83A1-F6EECF244321}">
                <p14:modId xmlns:p14="http://schemas.microsoft.com/office/powerpoint/2010/main" val="1356944464"/>
              </p:ext>
            </p:extLst>
          </p:nvPr>
        </p:nvGraphicFramePr>
        <p:xfrm>
          <a:off x="468313" y="842963"/>
          <a:ext cx="2736000" cy="4026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freq.gjf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Opt+Freq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en-US" altLang="ja-JP" sz="1300" dirty="0"/>
                        <a:t>Freq</a:t>
                      </a:r>
                      <a:r>
                        <a:rPr kumimoji="1" lang="ja-JP" altLang="en-US" sz="1300" dirty="0"/>
                        <a:t>は</a:t>
                      </a:r>
                      <a:r>
                        <a:rPr kumimoji="1" lang="en-US" altLang="ja-JP" sz="1300" dirty="0" err="1"/>
                        <a:t>Opt</a:t>
                      </a:r>
                      <a:r>
                        <a:rPr kumimoji="1" lang="ja-JP" altLang="en-US" sz="1300" dirty="0"/>
                        <a:t>の後に行うべき計算なので</a:t>
                      </a:r>
                      <a:r>
                        <a:rPr kumimoji="1" lang="en-US" altLang="ja-JP" sz="1300" dirty="0" err="1"/>
                        <a:t>Opt</a:t>
                      </a:r>
                      <a:r>
                        <a:rPr kumimoji="1" lang="ja-JP" altLang="en-US" sz="1300" dirty="0"/>
                        <a:t>と併せて指定する</a:t>
                      </a:r>
                      <a:r>
                        <a:rPr kumimoji="1" lang="en-US" altLang="ja-JP" sz="1300" dirty="0"/>
                        <a:t>. </a:t>
                      </a:r>
                      <a:r>
                        <a:rPr kumimoji="1" lang="ja-JP" altLang="en-US" sz="1300" dirty="0"/>
                        <a:t>まずは先ほどと同様に</a:t>
                      </a:r>
                      <a:r>
                        <a:rPr kumimoji="1" lang="en-US" altLang="ja-JP" sz="1300" dirty="0" err="1"/>
                        <a:t>Opt</a:t>
                      </a:r>
                      <a:r>
                        <a:rPr kumimoji="1" lang="ja-JP" altLang="en-US" sz="1300" dirty="0"/>
                        <a:t>計算が収束しているか確認する</a:t>
                      </a:r>
                      <a:r>
                        <a:rPr kumimoji="1" lang="en-US" altLang="ja-JP" sz="1300" dirty="0"/>
                        <a:t>. IR</a:t>
                      </a:r>
                      <a:r>
                        <a:rPr kumimoji="1" lang="ja-JP" altLang="en-US" sz="1300" dirty="0"/>
                        <a:t>スペクトルやエンタルピー</a:t>
                      </a:r>
                      <a:r>
                        <a:rPr kumimoji="1" lang="en-US" altLang="ja-JP" sz="1300" dirty="0"/>
                        <a:t>, Gibbs</a:t>
                      </a:r>
                      <a:r>
                        <a:rPr kumimoji="1" lang="ja-JP" altLang="en-US" sz="1300" dirty="0"/>
                        <a:t>エネルギーなどが計算できる</a:t>
                      </a:r>
                      <a:r>
                        <a:rPr kumimoji="1" lang="en-US" altLang="ja-JP" sz="1300" dirty="0"/>
                        <a:t>.</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6B51C6AB-6E51-5544-74DC-4AAAF2AB1F11}"/>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4C9CB6DD-D6A8-A922-C850-C085621AE7D0}"/>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F3D448CD-CCA4-7D3D-2093-C9CC78ACB2FF}"/>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4019785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AEA94167-F0F9-DBD0-E70E-CF8E8B8515B0}"/>
              </a:ext>
            </a:extLst>
          </p:cNvPr>
          <p:cNvPicPr>
            <a:picLocks noGrp="1" noChangeAspect="1"/>
          </p:cNvPicPr>
          <p:nvPr>
            <p:ph idx="15"/>
          </p:nvPr>
        </p:nvPicPr>
        <p:blipFill>
          <a:blip r:embed="rId3"/>
          <a:stretch>
            <a:fillRect/>
          </a:stretch>
        </p:blipFill>
        <p:spPr>
          <a:xfrm>
            <a:off x="5940425" y="1275999"/>
            <a:ext cx="2735263" cy="1870778"/>
          </a:xfrm>
        </p:spPr>
      </p:pic>
      <p:pic>
        <p:nvPicPr>
          <p:cNvPr id="8" name="コンテンツ プレースホルダー 7">
            <a:extLst>
              <a:ext uri="{FF2B5EF4-FFF2-40B4-BE49-F238E27FC236}">
                <a16:creationId xmlns:a16="http://schemas.microsoft.com/office/drawing/2014/main" id="{419F35D2-64BC-6E29-67F8-6B254E25C644}"/>
              </a:ext>
            </a:extLst>
          </p:cNvPr>
          <p:cNvPicPr>
            <a:picLocks noGrp="1" noChangeAspect="1"/>
          </p:cNvPicPr>
          <p:nvPr>
            <p:ph idx="14"/>
          </p:nvPr>
        </p:nvPicPr>
        <p:blipFill>
          <a:blip r:embed="rId4"/>
          <a:stretch>
            <a:fillRect/>
          </a:stretch>
        </p:blipFill>
        <p:spPr>
          <a:xfrm>
            <a:off x="3203575" y="1478628"/>
            <a:ext cx="2736850" cy="1465519"/>
          </a:xfrm>
        </p:spPr>
      </p:pic>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5"/>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24</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en-US" altLang="ja-JP" dirty="0"/>
              <a:t>H</a:t>
            </a:r>
            <a:r>
              <a:rPr lang="ja-JP" altLang="en-US" dirty="0"/>
              <a:t>₂の場合は初期構造に依存しないが</a:t>
            </a:r>
            <a:r>
              <a:rPr lang="en-US" altLang="ja-JP" dirty="0"/>
              <a:t>, </a:t>
            </a:r>
            <a:r>
              <a:rPr lang="ja-JP" altLang="en-US" dirty="0"/>
              <a:t>多原子分子の場合は直線型や平面型などよりも少し曲げておくとよい</a:t>
            </a:r>
            <a:r>
              <a:rPr lang="en-US" altLang="ja-JP" dirty="0"/>
              <a:t>.</a:t>
            </a:r>
          </a:p>
        </p:txBody>
      </p:sp>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893180"/>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₂を置いてみよう！</a:t>
            </a:r>
            <a:endParaRPr lang="en-US" altLang="ja-JP" dirty="0"/>
          </a:p>
          <a:p>
            <a:r>
              <a:rPr lang="ja-JP" altLang="en-US" dirty="0"/>
              <a:t>右クリック </a:t>
            </a:r>
            <a:r>
              <a:rPr lang="en-US" altLang="ja-JP" dirty="0"/>
              <a:t>&gt; </a:t>
            </a:r>
            <a:r>
              <a:rPr lang="en-US" altLang="ja-JP" dirty="0" err="1"/>
              <a:t>Calcuclate</a:t>
            </a:r>
            <a:r>
              <a:rPr lang="en-US" altLang="ja-JP" dirty="0"/>
              <a:t> &gt; Gaussian </a:t>
            </a:r>
            <a:r>
              <a:rPr lang="en-US" altLang="ja-JP" dirty="0" err="1"/>
              <a:t>Calcuclation</a:t>
            </a:r>
            <a:r>
              <a:rPr lang="en-US" altLang="ja-JP" dirty="0"/>
              <a:t> Setup </a:t>
            </a:r>
            <a:r>
              <a:rPr lang="ja-JP" altLang="en-US" dirty="0"/>
              <a:t>から計算をセットアップしていく</a:t>
            </a:r>
            <a:r>
              <a:rPr lang="en-US" altLang="ja-JP" dirty="0"/>
              <a:t>.</a:t>
            </a:r>
          </a:p>
        </p:txBody>
      </p:sp>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9588" y="2633400"/>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7107" y="2113446"/>
            <a:ext cx="415274" cy="415274"/>
          </a:xfrm>
          <a:prstGeom prst="rect">
            <a:avLst/>
          </a:prstGeom>
        </p:spPr>
      </p:pic>
      <p:pic>
        <p:nvPicPr>
          <p:cNvPr id="10" name="グラフィックス 9" descr="カーソル 単色塗りつぶし">
            <a:extLst>
              <a:ext uri="{FF2B5EF4-FFF2-40B4-BE49-F238E27FC236}">
                <a16:creationId xmlns:a16="http://schemas.microsoft.com/office/drawing/2014/main" id="{A5F9E9BF-46F8-468A-811F-0CE75BC59C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9986" y="211344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コンテンツ プレースホルダー 23">
            <a:extLst>
              <a:ext uri="{FF2B5EF4-FFF2-40B4-BE49-F238E27FC236}">
                <a16:creationId xmlns:a16="http://schemas.microsoft.com/office/drawing/2014/main" id="{5C20B7C0-4323-4A9B-F53F-15B0CC94C1D4}"/>
              </a:ext>
            </a:extLst>
          </p:cNvPr>
          <p:cNvPicPr>
            <a:picLocks noGrp="1" noChangeAspect="1"/>
          </p:cNvPicPr>
          <p:nvPr>
            <p:ph idx="17"/>
          </p:nvPr>
        </p:nvPicPr>
        <p:blipFill>
          <a:blip r:embed="rId3"/>
          <a:stretch>
            <a:fillRect/>
          </a:stretch>
        </p:blipFill>
        <p:spPr>
          <a:xfrm>
            <a:off x="3372849" y="2759230"/>
            <a:ext cx="2400696" cy="1728788"/>
          </a:xfrm>
        </p:spPr>
      </p:pic>
      <p:pic>
        <p:nvPicPr>
          <p:cNvPr id="50" name="コンテンツ プレースホルダー 29">
            <a:extLst>
              <a:ext uri="{FF2B5EF4-FFF2-40B4-BE49-F238E27FC236}">
                <a16:creationId xmlns:a16="http://schemas.microsoft.com/office/drawing/2014/main" id="{809A5317-D957-49C3-E4FC-8191C5F0D5FB}"/>
              </a:ext>
            </a:extLst>
          </p:cNvPr>
          <p:cNvPicPr>
            <a:picLocks noGrp="1" noChangeAspect="1"/>
          </p:cNvPicPr>
          <p:nvPr>
            <p:ph idx="18"/>
          </p:nvPr>
        </p:nvPicPr>
        <p:blipFill>
          <a:blip r:embed="rId4"/>
          <a:srcRect/>
          <a:stretch/>
        </p:blipFill>
        <p:spPr>
          <a:xfrm>
            <a:off x="6108905" y="2759230"/>
            <a:ext cx="2400696" cy="1728788"/>
          </a:xfrm>
        </p:spPr>
      </p:pic>
      <p:pic>
        <p:nvPicPr>
          <p:cNvPr id="60" name="コンテンツ プレースホルダー 59">
            <a:extLst>
              <a:ext uri="{FF2B5EF4-FFF2-40B4-BE49-F238E27FC236}">
                <a16:creationId xmlns:a16="http://schemas.microsoft.com/office/drawing/2014/main" id="{87CFEEB2-B361-2EC1-4AA8-07962C6A2AC3}"/>
              </a:ext>
            </a:extLst>
          </p:cNvPr>
          <p:cNvPicPr>
            <a:picLocks noGrp="1" noChangeAspect="1"/>
          </p:cNvPicPr>
          <p:nvPr>
            <p:ph idx="16"/>
          </p:nvPr>
        </p:nvPicPr>
        <p:blipFill>
          <a:blip r:embed="rId5"/>
          <a:stretch>
            <a:fillRect/>
          </a:stretch>
        </p:blipFill>
        <p:spPr>
          <a:xfrm>
            <a:off x="637989" y="2759230"/>
            <a:ext cx="2398304" cy="1728788"/>
          </a:xfrm>
        </p:spPr>
      </p:pic>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25</a:t>
            </a:fld>
            <a:endParaRPr kumimoji="1" lang="ja-JP" altLang="en-US" dirty="0"/>
          </a:p>
        </p:txBody>
      </p:sp>
      <p:sp>
        <p:nvSpPr>
          <p:cNvPr id="36" name="テキスト プレースホルダー 35">
            <a:extLst>
              <a:ext uri="{FF2B5EF4-FFF2-40B4-BE49-F238E27FC236}">
                <a16:creationId xmlns:a16="http://schemas.microsoft.com/office/drawing/2014/main" id="{AF80969D-0DFA-2D94-5D61-DE4E2217282A}"/>
              </a:ext>
            </a:extLst>
          </p:cNvPr>
          <p:cNvSpPr>
            <a:spLocks noGrp="1"/>
          </p:cNvSpPr>
          <p:nvPr>
            <p:ph type="body" sz="quarter" idx="13"/>
          </p:nvPr>
        </p:nvSpPr>
        <p:spPr/>
        <p:txBody>
          <a:bodyPr/>
          <a:lstStyle/>
          <a:p>
            <a:endParaRPr lang="ja-JP" altLang="en-US"/>
          </a:p>
        </p:txBody>
      </p:sp>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337486"/>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3000755"/>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29B8517B-3A95-5D40-C483-8AAD9D1DD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4931" y="3187988"/>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EFE4008B-35C0-B914-AFAA-3C2EEEA76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855" y="3004361"/>
            <a:ext cx="415274" cy="415274"/>
          </a:xfrm>
          <a:prstGeom prst="rect">
            <a:avLst/>
          </a:prstGeom>
        </p:spPr>
      </p:pic>
      <p:pic>
        <p:nvPicPr>
          <p:cNvPr id="41" name="コンテンツ プレースホルダー 9">
            <a:extLst>
              <a:ext uri="{FF2B5EF4-FFF2-40B4-BE49-F238E27FC236}">
                <a16:creationId xmlns:a16="http://schemas.microsoft.com/office/drawing/2014/main" id="{B0B6D460-6BF4-1B3A-87F7-184E68BB1486}"/>
              </a:ext>
            </a:extLst>
          </p:cNvPr>
          <p:cNvPicPr>
            <a:picLocks noGrp="1" noChangeAspect="1"/>
          </p:cNvPicPr>
          <p:nvPr>
            <p:ph idx="1"/>
          </p:nvPr>
        </p:nvPicPr>
        <p:blipFill>
          <a:blip r:embed="rId8"/>
          <a:stretch>
            <a:fillRect/>
          </a:stretch>
        </p:blipFill>
        <p:spPr>
          <a:xfrm>
            <a:off x="635597" y="842963"/>
            <a:ext cx="2400694" cy="1728787"/>
          </a:xfrm>
        </p:spPr>
      </p:pic>
      <p:pic>
        <p:nvPicPr>
          <p:cNvPr id="55" name="コンテンツ プレースホルダー 54">
            <a:extLst>
              <a:ext uri="{FF2B5EF4-FFF2-40B4-BE49-F238E27FC236}">
                <a16:creationId xmlns:a16="http://schemas.microsoft.com/office/drawing/2014/main" id="{11FD4D7C-F50A-8563-BE76-20090C4E4BF1}"/>
              </a:ext>
            </a:extLst>
          </p:cNvPr>
          <p:cNvPicPr>
            <a:picLocks noGrp="1" noChangeAspect="1"/>
          </p:cNvPicPr>
          <p:nvPr>
            <p:ph idx="15"/>
          </p:nvPr>
        </p:nvPicPr>
        <p:blipFill>
          <a:blip r:embed="rId9"/>
          <a:stretch>
            <a:fillRect/>
          </a:stretch>
        </p:blipFill>
        <p:spPr>
          <a:xfrm>
            <a:off x="6108905" y="842963"/>
            <a:ext cx="2398303" cy="1728787"/>
          </a:xfrm>
        </p:spPr>
      </p:pic>
      <p:pic>
        <p:nvPicPr>
          <p:cNvPr id="53" name="コンテンツ プレースホルダー 19">
            <a:extLst>
              <a:ext uri="{FF2B5EF4-FFF2-40B4-BE49-F238E27FC236}">
                <a16:creationId xmlns:a16="http://schemas.microsoft.com/office/drawing/2014/main" id="{2A25BD76-B9EC-9DD6-7311-D645FB99D487}"/>
              </a:ext>
            </a:extLst>
          </p:cNvPr>
          <p:cNvPicPr>
            <a:picLocks noGrp="1" noChangeAspect="1"/>
          </p:cNvPicPr>
          <p:nvPr>
            <p:ph idx="14"/>
          </p:nvPr>
        </p:nvPicPr>
        <p:blipFill>
          <a:blip r:embed="rId10"/>
          <a:stretch>
            <a:fillRect/>
          </a:stretch>
        </p:blipFill>
        <p:spPr>
          <a:xfrm>
            <a:off x="3371653" y="842963"/>
            <a:ext cx="2400694" cy="1728787"/>
          </a:xfr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8018" y="141789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2020" y="1093062"/>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879" y="1363529"/>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C0263254-7AA5-BD66-EE00-5BE319E04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2097" y="3396741"/>
            <a:ext cx="415274" cy="415274"/>
          </a:xfrm>
          <a:prstGeom prst="rect">
            <a:avLst/>
          </a:prstGeom>
        </p:spPr>
      </p:pic>
      <p:pic>
        <p:nvPicPr>
          <p:cNvPr id="62" name="グラフィックス 61" descr="カーソル 単色塗りつぶし">
            <a:extLst>
              <a:ext uri="{FF2B5EF4-FFF2-40B4-BE49-F238E27FC236}">
                <a16:creationId xmlns:a16="http://schemas.microsoft.com/office/drawing/2014/main" id="{BDA7DABD-8A2F-6B57-9F3E-64C5DA015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6047" y="3000755"/>
            <a:ext cx="415274" cy="415274"/>
          </a:xfrm>
          <a:prstGeom prst="rect">
            <a:avLst/>
          </a:prstGeom>
        </p:spPr>
      </p:pic>
      <p:sp>
        <p:nvSpPr>
          <p:cNvPr id="63" name="テキスト ボックス 62">
            <a:extLst>
              <a:ext uri="{FF2B5EF4-FFF2-40B4-BE49-F238E27FC236}">
                <a16:creationId xmlns:a16="http://schemas.microsoft.com/office/drawing/2014/main" id="{756D49BD-3DD6-0E5A-0E60-C3DFBD6D918A}"/>
              </a:ext>
            </a:extLst>
          </p:cNvPr>
          <p:cNvSpPr txBox="1"/>
          <p:nvPr/>
        </p:nvSpPr>
        <p:spPr>
          <a:xfrm>
            <a:off x="1311151" y="1241934"/>
            <a:ext cx="1719048" cy="492443"/>
          </a:xfrm>
          <a:prstGeom prst="rect">
            <a:avLst/>
          </a:prstGeom>
          <a:noFill/>
        </p:spPr>
        <p:txBody>
          <a:bodyPr wrap="square">
            <a:spAutoFit/>
          </a:bodyPr>
          <a:lstStyle/>
          <a:p>
            <a:r>
              <a:rPr kumimoji="1" lang="ja-JP" altLang="en-US" sz="1300" b="1" dirty="0">
                <a:solidFill>
                  <a:schemeClr val="accent4"/>
                </a:solidFill>
              </a:rPr>
              <a:t>構造最適化するので</a:t>
            </a:r>
            <a:endParaRPr kumimoji="1" lang="en-US" altLang="ja-JP" sz="1300" b="1" dirty="0">
              <a:solidFill>
                <a:schemeClr val="accent4"/>
              </a:solidFill>
            </a:endParaRPr>
          </a:p>
          <a:p>
            <a:r>
              <a:rPr kumimoji="1" lang="en-US" altLang="ja-JP" sz="1300" b="1" dirty="0" err="1">
                <a:solidFill>
                  <a:schemeClr val="accent4"/>
                </a:solidFill>
              </a:rPr>
              <a:t>Opt+Freq</a:t>
            </a:r>
            <a:r>
              <a:rPr kumimoji="1" lang="ja-JP" altLang="en-US" sz="1300" b="1" dirty="0">
                <a:solidFill>
                  <a:schemeClr val="accent4"/>
                </a:solidFill>
              </a:rPr>
              <a:t>を選択</a:t>
            </a:r>
            <a:endParaRPr kumimoji="1" lang="en-US" altLang="ja-JP" sz="1300" b="1" dirty="0">
              <a:solidFill>
                <a:schemeClr val="accent4"/>
              </a:solidFill>
            </a:endParaRPr>
          </a:p>
        </p:txBody>
      </p:sp>
      <p:sp>
        <p:nvSpPr>
          <p:cNvPr id="64" name="テキスト ボックス 63">
            <a:extLst>
              <a:ext uri="{FF2B5EF4-FFF2-40B4-BE49-F238E27FC236}">
                <a16:creationId xmlns:a16="http://schemas.microsoft.com/office/drawing/2014/main" id="{DDE27928-F210-6777-78E8-45367630EBF1}"/>
              </a:ext>
            </a:extLst>
          </p:cNvPr>
          <p:cNvSpPr txBox="1"/>
          <p:nvPr/>
        </p:nvSpPr>
        <p:spPr>
          <a:xfrm>
            <a:off x="3898231" y="1753467"/>
            <a:ext cx="1874116" cy="492443"/>
          </a:xfrm>
          <a:prstGeom prst="rect">
            <a:avLst/>
          </a:prstGeom>
          <a:noFill/>
        </p:spPr>
        <p:txBody>
          <a:bodyPr wrap="square">
            <a:spAutoFit/>
          </a:bodyPr>
          <a:lstStyle/>
          <a:p>
            <a:r>
              <a:rPr kumimoji="1" lang="ja-JP" altLang="en-US" sz="1300" b="1" dirty="0">
                <a:solidFill>
                  <a:schemeClr val="accent4"/>
                </a:solidFill>
                <a:latin typeface="+mj-lt"/>
              </a:rPr>
              <a:t>先ほどの結果と比べるため</a:t>
            </a:r>
            <a:r>
              <a:rPr kumimoji="1" lang="en-US" altLang="ja-JP" sz="1300" b="1" dirty="0">
                <a:solidFill>
                  <a:schemeClr val="accent4"/>
                </a:solidFill>
                <a:latin typeface="+mj-lt"/>
              </a:rPr>
              <a:t>STO-3G</a:t>
            </a:r>
            <a:r>
              <a:rPr kumimoji="1" lang="ja-JP" altLang="en-US" sz="1300" b="1" dirty="0">
                <a:solidFill>
                  <a:schemeClr val="accent4"/>
                </a:solidFill>
                <a:latin typeface="+mj-lt"/>
              </a:rPr>
              <a:t>を選択</a:t>
            </a:r>
            <a:endParaRPr kumimoji="1" lang="en-US" altLang="ja-JP" sz="1300" b="1" dirty="0">
              <a:solidFill>
                <a:schemeClr val="accent4"/>
              </a:solidFill>
              <a:latin typeface="+mj-lt"/>
            </a:endParaRPr>
          </a:p>
        </p:txBody>
      </p:sp>
      <p:sp>
        <p:nvSpPr>
          <p:cNvPr id="66" name="テキスト ボックス 65">
            <a:extLst>
              <a:ext uri="{FF2B5EF4-FFF2-40B4-BE49-F238E27FC236}">
                <a16:creationId xmlns:a16="http://schemas.microsoft.com/office/drawing/2014/main" id="{834429E0-2019-E1EC-AE8B-BA8C824BC5BD}"/>
              </a:ext>
            </a:extLst>
          </p:cNvPr>
          <p:cNvSpPr txBox="1"/>
          <p:nvPr/>
        </p:nvSpPr>
        <p:spPr>
          <a:xfrm>
            <a:off x="6633092" y="1319608"/>
            <a:ext cx="1874116" cy="492443"/>
          </a:xfrm>
          <a:prstGeom prst="rect">
            <a:avLst/>
          </a:prstGeom>
          <a:noFill/>
        </p:spPr>
        <p:txBody>
          <a:bodyPr wrap="square">
            <a:spAutoFit/>
          </a:bodyPr>
          <a:lstStyle/>
          <a:p>
            <a:r>
              <a:rPr kumimoji="1" lang="ja-JP" altLang="en-US" sz="1300" b="1" dirty="0">
                <a:solidFill>
                  <a:schemeClr val="accent4"/>
                </a:solidFill>
                <a:latin typeface="+mj-lt"/>
              </a:rPr>
              <a:t>計算結果には関係ないが</a:t>
            </a:r>
            <a:r>
              <a:rPr kumimoji="1" lang="en-US" altLang="ja-JP" sz="1300" b="1" dirty="0">
                <a:solidFill>
                  <a:schemeClr val="accent4"/>
                </a:solidFill>
                <a:latin typeface="+mj-lt"/>
              </a:rPr>
              <a:t>, </a:t>
            </a:r>
            <a:r>
              <a:rPr kumimoji="1" lang="ja-JP" altLang="en-US" sz="1300" b="1" dirty="0">
                <a:solidFill>
                  <a:schemeClr val="accent4"/>
                </a:solidFill>
                <a:latin typeface="+mj-lt"/>
              </a:rPr>
              <a:t>メモを書いておく</a:t>
            </a:r>
            <a:endParaRPr kumimoji="1" lang="en-US" altLang="ja-JP" sz="1300" b="1" dirty="0">
              <a:solidFill>
                <a:schemeClr val="accent4"/>
              </a:solidFill>
              <a:latin typeface="+mj-lt"/>
            </a:endParaRPr>
          </a:p>
        </p:txBody>
      </p:sp>
      <p:sp>
        <p:nvSpPr>
          <p:cNvPr id="67" name="テキスト ボックス 66">
            <a:extLst>
              <a:ext uri="{FF2B5EF4-FFF2-40B4-BE49-F238E27FC236}">
                <a16:creationId xmlns:a16="http://schemas.microsoft.com/office/drawing/2014/main" id="{72F2ABA9-36FA-91D5-0F75-0A7FD15D3F10}"/>
              </a:ext>
            </a:extLst>
          </p:cNvPr>
          <p:cNvSpPr txBox="1"/>
          <p:nvPr/>
        </p:nvSpPr>
        <p:spPr>
          <a:xfrm>
            <a:off x="1057516" y="3753273"/>
            <a:ext cx="1982311" cy="492443"/>
          </a:xfrm>
          <a:prstGeom prst="rect">
            <a:avLst/>
          </a:prstGeom>
          <a:noFill/>
        </p:spPr>
        <p:txBody>
          <a:bodyPr wrap="square">
            <a:spAutoFit/>
          </a:bodyPr>
          <a:lstStyle/>
          <a:p>
            <a:r>
              <a:rPr kumimoji="1" lang="ja-JP" altLang="en-US" sz="1300" b="1" dirty="0">
                <a:solidFill>
                  <a:schemeClr val="accent4"/>
                </a:solidFill>
                <a:latin typeface="+mj-lt"/>
              </a:rPr>
              <a:t>フルパスだと他の環境で動かないので✔を外す</a:t>
            </a:r>
            <a:endParaRPr kumimoji="1" lang="en-US" altLang="ja-JP" sz="1300" b="1" dirty="0">
              <a:solidFill>
                <a:schemeClr val="accent4"/>
              </a:solidFill>
              <a:latin typeface="+mj-lt"/>
            </a:endParaRPr>
          </a:p>
        </p:txBody>
      </p:sp>
      <p:sp>
        <p:nvSpPr>
          <p:cNvPr id="68" name="テキスト ボックス 67">
            <a:extLst>
              <a:ext uri="{FF2B5EF4-FFF2-40B4-BE49-F238E27FC236}">
                <a16:creationId xmlns:a16="http://schemas.microsoft.com/office/drawing/2014/main" id="{B0B366D1-5612-28C6-2FAF-BDACB9DA83DA}"/>
              </a:ext>
            </a:extLst>
          </p:cNvPr>
          <p:cNvSpPr txBox="1"/>
          <p:nvPr/>
        </p:nvSpPr>
        <p:spPr>
          <a:xfrm>
            <a:off x="3826041" y="3515764"/>
            <a:ext cx="1946306" cy="692497"/>
          </a:xfrm>
          <a:prstGeom prst="rect">
            <a:avLst/>
          </a:prstGeom>
          <a:noFill/>
        </p:spPr>
        <p:txBody>
          <a:bodyPr wrap="square">
            <a:spAutoFit/>
          </a:bodyPr>
          <a:lstStyle/>
          <a:p>
            <a:r>
              <a:rPr kumimoji="1" lang="en-US" altLang="ja-JP" sz="1300" b="1" dirty="0" err="1">
                <a:solidFill>
                  <a:schemeClr val="accent4"/>
                </a:solidFill>
                <a:latin typeface="+mj-lt"/>
              </a:rPr>
              <a:t>geom</a:t>
            </a:r>
            <a:r>
              <a:rPr kumimoji="1" lang="en-US" altLang="ja-JP" sz="1300" b="1" dirty="0">
                <a:solidFill>
                  <a:schemeClr val="accent4"/>
                </a:solidFill>
                <a:latin typeface="+mj-lt"/>
              </a:rPr>
              <a:t>=connectivity</a:t>
            </a:r>
            <a:r>
              <a:rPr kumimoji="1" lang="ja-JP" altLang="en-US" sz="1300" b="1" dirty="0">
                <a:solidFill>
                  <a:schemeClr val="accent4"/>
                </a:solidFill>
                <a:latin typeface="+mj-lt"/>
              </a:rPr>
              <a:t>は</a:t>
            </a:r>
            <a:br>
              <a:rPr kumimoji="1" lang="en-US" altLang="ja-JP" sz="1300" b="1" dirty="0">
                <a:solidFill>
                  <a:schemeClr val="accent4"/>
                </a:solidFill>
                <a:latin typeface="+mj-lt"/>
              </a:rPr>
            </a:br>
            <a:r>
              <a:rPr kumimoji="1" lang="ja-JP" altLang="en-US" sz="1300" b="1" dirty="0">
                <a:solidFill>
                  <a:schemeClr val="accent4"/>
                </a:solidFill>
                <a:latin typeface="+mj-lt"/>
              </a:rPr>
              <a:t>無害なので無視してよいが</a:t>
            </a:r>
            <a:r>
              <a:rPr kumimoji="1" lang="en-US" altLang="ja-JP" sz="1300" b="1" dirty="0">
                <a:solidFill>
                  <a:schemeClr val="accent4"/>
                </a:solidFill>
                <a:latin typeface="+mj-lt"/>
              </a:rPr>
              <a:t>, </a:t>
            </a:r>
            <a:r>
              <a:rPr kumimoji="1" lang="ja-JP" altLang="en-US" sz="1300" b="1" dirty="0">
                <a:solidFill>
                  <a:schemeClr val="accent4"/>
                </a:solidFill>
                <a:latin typeface="+mj-lt"/>
              </a:rPr>
              <a:t>邪魔なので消す</a:t>
            </a:r>
            <a:endParaRPr kumimoji="1" lang="en-US" altLang="ja-JP" sz="1300" b="1" dirty="0">
              <a:solidFill>
                <a:schemeClr val="accent4"/>
              </a:solidFill>
              <a:latin typeface="+mj-lt"/>
            </a:endParaRPr>
          </a:p>
        </p:txBody>
      </p:sp>
      <p:sp>
        <p:nvSpPr>
          <p:cNvPr id="69" name="テキスト ボックス 68">
            <a:extLst>
              <a:ext uri="{FF2B5EF4-FFF2-40B4-BE49-F238E27FC236}">
                <a16:creationId xmlns:a16="http://schemas.microsoft.com/office/drawing/2014/main" id="{DADB4DCE-7E41-EA4D-41BE-360A2F1DD0B8}"/>
              </a:ext>
            </a:extLst>
          </p:cNvPr>
          <p:cNvSpPr txBox="1"/>
          <p:nvPr/>
        </p:nvSpPr>
        <p:spPr>
          <a:xfrm>
            <a:off x="6549694" y="3669577"/>
            <a:ext cx="1946306" cy="492443"/>
          </a:xfrm>
          <a:prstGeom prst="rect">
            <a:avLst/>
          </a:prstGeom>
          <a:noFill/>
        </p:spPr>
        <p:txBody>
          <a:bodyPr wrap="square">
            <a:spAutoFit/>
          </a:bodyPr>
          <a:lstStyle/>
          <a:p>
            <a:r>
              <a:rPr kumimoji="1" lang="ja-JP" altLang="en-US" sz="1300" b="1" dirty="0">
                <a:solidFill>
                  <a:schemeClr val="accent4"/>
                </a:solidFill>
                <a:latin typeface="+mj-lt"/>
              </a:rPr>
              <a:t>確認して問題なければ</a:t>
            </a:r>
            <a:r>
              <a:rPr kumimoji="1" lang="en-US" altLang="ja-JP" sz="1300" b="1" dirty="0">
                <a:solidFill>
                  <a:schemeClr val="accent4"/>
                </a:solidFill>
                <a:latin typeface="+mj-lt"/>
              </a:rPr>
              <a:t>Submit</a:t>
            </a:r>
            <a:r>
              <a:rPr kumimoji="1" lang="ja-JP" altLang="en-US" sz="1300" b="1" dirty="0">
                <a:solidFill>
                  <a:schemeClr val="accent4"/>
                </a:solidFill>
                <a:latin typeface="+mj-lt"/>
              </a:rPr>
              <a:t>をクリックする</a:t>
            </a:r>
            <a:endParaRPr kumimoji="1" lang="en-US" altLang="ja-JP" sz="1300" b="1" dirty="0">
              <a:solidFill>
                <a:schemeClr val="accent4"/>
              </a:solidFill>
              <a:latin typeface="+mj-lt"/>
            </a:endParaRPr>
          </a:p>
        </p:txBody>
      </p:sp>
    </p:spTree>
    <p:extLst>
      <p:ext uri="{BB962C8B-B14F-4D97-AF65-F5344CB8AC3E}">
        <p14:creationId xmlns:p14="http://schemas.microsoft.com/office/powerpoint/2010/main" val="6959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タイトル 34">
            <a:extLst>
              <a:ext uri="{FF2B5EF4-FFF2-40B4-BE49-F238E27FC236}">
                <a16:creationId xmlns:a16="http://schemas.microsoft.com/office/drawing/2014/main" id="{F04C9318-8AE5-F2B7-5060-2269731BC5DA}"/>
              </a:ext>
            </a:extLst>
          </p:cNvPr>
          <p:cNvSpPr>
            <a:spLocks noGrp="1"/>
          </p:cNvSpPr>
          <p:nvPr>
            <p:ph type="title"/>
          </p:nvPr>
        </p:nvSpPr>
        <p:spPr/>
        <p:txBody>
          <a:bodyPr/>
          <a:lstStyle/>
          <a:p>
            <a:r>
              <a:rPr lang="ja-JP" altLang="en-US" dirty="0"/>
              <a:t>結果の見方</a:t>
            </a:r>
          </a:p>
        </p:txBody>
      </p:sp>
      <p:sp>
        <p:nvSpPr>
          <p:cNvPr id="4" name="スライド番号プレースホルダー 3">
            <a:extLst>
              <a:ext uri="{FF2B5EF4-FFF2-40B4-BE49-F238E27FC236}">
                <a16:creationId xmlns:a16="http://schemas.microsoft.com/office/drawing/2014/main" id="{C6D191FC-E8A8-3E64-736D-F940FB3EF018}"/>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26</a:t>
            </a:fld>
            <a:endParaRPr lang="ja-JP" altLang="en-US"/>
          </a:p>
        </p:txBody>
      </p:sp>
      <p:sp>
        <p:nvSpPr>
          <p:cNvPr id="36" name="テキスト プレースホルダー 35">
            <a:extLst>
              <a:ext uri="{FF2B5EF4-FFF2-40B4-BE49-F238E27FC236}">
                <a16:creationId xmlns:a16="http://schemas.microsoft.com/office/drawing/2014/main" id="{EAE7D3F9-39B9-447B-99DF-65D9F1CAF6AF}"/>
              </a:ext>
            </a:extLst>
          </p:cNvPr>
          <p:cNvSpPr>
            <a:spLocks noGrp="1"/>
          </p:cNvSpPr>
          <p:nvPr>
            <p:ph type="body" sz="quarter" idx="13"/>
          </p:nvPr>
        </p:nvSpPr>
        <p:spPr/>
        <p:txBody>
          <a:bodyPr anchor="b"/>
          <a:lstStyle/>
          <a:p>
            <a:r>
              <a:rPr lang="en-US" altLang="ja-JP" dirty="0"/>
              <a:t> </a:t>
            </a:r>
            <a:r>
              <a:rPr lang="en-US" altLang="ja-JP" dirty="0" err="1"/>
              <a:t>chk</a:t>
            </a:r>
            <a:r>
              <a:rPr lang="ja-JP" altLang="en-US" dirty="0"/>
              <a:t>ファイルでは軌道のデータが含まれているため軌道を可視化できるが</a:t>
            </a:r>
            <a:r>
              <a:rPr lang="en-US" altLang="ja-JP" dirty="0"/>
              <a:t>, </a:t>
            </a:r>
            <a:r>
              <a:rPr lang="ja-JP" altLang="en-US" dirty="0"/>
              <a:t>熱力学量や構造最適化の収束判定などが含まれていないので</a:t>
            </a:r>
            <a:r>
              <a:rPr lang="en-US" altLang="ja-JP" dirty="0"/>
              <a:t>, </a:t>
            </a:r>
            <a:r>
              <a:rPr lang="ja-JP" altLang="en-US" dirty="0"/>
              <a:t>まず</a:t>
            </a:r>
            <a:r>
              <a:rPr lang="en-US" altLang="ja-JP" dirty="0"/>
              <a:t>log</a:t>
            </a:r>
            <a:r>
              <a:rPr lang="ja-JP" altLang="en-US" dirty="0"/>
              <a:t>ファイルを確認する</a:t>
            </a:r>
            <a:r>
              <a:rPr lang="en-US" altLang="ja-JP" dirty="0"/>
              <a:t>.</a:t>
            </a:r>
            <a:endParaRPr lang="ja-JP" altLang="en-US" dirty="0"/>
          </a:p>
        </p:txBody>
      </p:sp>
      <p:pic>
        <p:nvPicPr>
          <p:cNvPr id="41" name="コンテンツ プレースホルダー 16">
            <a:extLst>
              <a:ext uri="{FF2B5EF4-FFF2-40B4-BE49-F238E27FC236}">
                <a16:creationId xmlns:a16="http://schemas.microsoft.com/office/drawing/2014/main" id="{2DC4DC9D-40DD-9890-0382-876AD3DABCC0}"/>
              </a:ext>
            </a:extLst>
          </p:cNvPr>
          <p:cNvPicPr>
            <a:picLocks noGrp="1" noChangeAspect="1"/>
          </p:cNvPicPr>
          <p:nvPr>
            <p:ph idx="15"/>
          </p:nvPr>
        </p:nvPicPr>
        <p:blipFill>
          <a:blip r:embed="rId3"/>
          <a:stretch>
            <a:fillRect/>
          </a:stretch>
        </p:blipFill>
        <p:spPr>
          <a:xfrm>
            <a:off x="6042383" y="842963"/>
            <a:ext cx="2531347" cy="1728787"/>
          </a:xfrm>
        </p:spPr>
      </p:pic>
      <p:pic>
        <p:nvPicPr>
          <p:cNvPr id="44" name="コンテンツ プレースホルダー 20">
            <a:extLst>
              <a:ext uri="{FF2B5EF4-FFF2-40B4-BE49-F238E27FC236}">
                <a16:creationId xmlns:a16="http://schemas.microsoft.com/office/drawing/2014/main" id="{01C4397A-9035-4957-B6AF-89021CD5148F}"/>
              </a:ext>
            </a:extLst>
          </p:cNvPr>
          <p:cNvPicPr>
            <a:picLocks noGrp="1" noChangeAspect="1"/>
          </p:cNvPicPr>
          <p:nvPr>
            <p:ph idx="14"/>
          </p:nvPr>
        </p:nvPicPr>
        <p:blipFill>
          <a:blip r:embed="rId4"/>
          <a:stretch>
            <a:fillRect/>
          </a:stretch>
        </p:blipFill>
        <p:spPr>
          <a:xfrm>
            <a:off x="3306326" y="842963"/>
            <a:ext cx="2531347" cy="1728787"/>
          </a:xfrm>
        </p:spPr>
      </p:pic>
      <p:pic>
        <p:nvPicPr>
          <p:cNvPr id="47" name="コンテンツ プレースホルダー 25">
            <a:extLst>
              <a:ext uri="{FF2B5EF4-FFF2-40B4-BE49-F238E27FC236}">
                <a16:creationId xmlns:a16="http://schemas.microsoft.com/office/drawing/2014/main" id="{C9063376-65B2-B6A1-7F8F-F8F8C637A76C}"/>
              </a:ext>
            </a:extLst>
          </p:cNvPr>
          <p:cNvPicPr>
            <a:picLocks noGrp="1" noChangeAspect="1"/>
          </p:cNvPicPr>
          <p:nvPr>
            <p:ph idx="18"/>
          </p:nvPr>
        </p:nvPicPr>
        <p:blipFill>
          <a:blip r:embed="rId5"/>
          <a:stretch>
            <a:fillRect/>
          </a:stretch>
        </p:blipFill>
        <p:spPr>
          <a:xfrm>
            <a:off x="6042383" y="2759230"/>
            <a:ext cx="2531349" cy="1728788"/>
          </a:xfrm>
        </p:spPr>
      </p:pic>
      <p:sp>
        <p:nvSpPr>
          <p:cNvPr id="49" name="コンテンツ プレースホルダー 48">
            <a:extLst>
              <a:ext uri="{FF2B5EF4-FFF2-40B4-BE49-F238E27FC236}">
                <a16:creationId xmlns:a16="http://schemas.microsoft.com/office/drawing/2014/main" id="{2531AF5C-A9BC-334A-57E9-0A2E4FEC4C89}"/>
              </a:ext>
            </a:extLst>
          </p:cNvPr>
          <p:cNvSpPr>
            <a:spLocks noGrp="1"/>
          </p:cNvSpPr>
          <p:nvPr>
            <p:ph idx="16"/>
          </p:nvPr>
        </p:nvSpPr>
        <p:spPr>
          <a:xfrm>
            <a:off x="468000" y="2844264"/>
            <a:ext cx="2736000" cy="1296367"/>
          </a:xfrm>
        </p:spPr>
        <p:txBody>
          <a:bodyPr/>
          <a:lstStyle/>
          <a:p>
            <a:pPr>
              <a:spcAft>
                <a:spcPts val="0"/>
              </a:spcAft>
            </a:pPr>
            <a:endParaRPr lang="en-US" altLang="ja-JP" dirty="0"/>
          </a:p>
          <a:p>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ファイルを選ぶ画面が表示されるので両方チェックを付けて読み込む</a:t>
            </a:r>
            <a:r>
              <a:rPr lang="en-US" altLang="ja-JP" dirty="0"/>
              <a:t>. </a:t>
            </a:r>
            <a:r>
              <a:rPr lang="ja-JP" altLang="en-US" dirty="0"/>
              <a:t>まず</a:t>
            </a:r>
            <a:r>
              <a:rPr lang="en-US" altLang="ja-JP" dirty="0"/>
              <a:t>log</a:t>
            </a:r>
            <a:r>
              <a:rPr lang="ja-JP" altLang="en-US" dirty="0"/>
              <a:t>ファイルの方を開く</a:t>
            </a:r>
            <a:r>
              <a:rPr lang="en-US" altLang="ja-JP" dirty="0"/>
              <a:t>. </a:t>
            </a:r>
          </a:p>
        </p:txBody>
      </p:sp>
      <p:pic>
        <p:nvPicPr>
          <p:cNvPr id="50" name="コンテンツ プレースホルダー 18">
            <a:extLst>
              <a:ext uri="{FF2B5EF4-FFF2-40B4-BE49-F238E27FC236}">
                <a16:creationId xmlns:a16="http://schemas.microsoft.com/office/drawing/2014/main" id="{C7D16D91-338B-2F7E-01D6-898F0540415F}"/>
              </a:ext>
            </a:extLst>
          </p:cNvPr>
          <p:cNvPicPr>
            <a:picLocks noGrp="1" noChangeAspect="1"/>
          </p:cNvPicPr>
          <p:nvPr>
            <p:ph idx="17"/>
          </p:nvPr>
        </p:nvPicPr>
        <p:blipFill>
          <a:blip r:embed="rId6"/>
          <a:stretch>
            <a:fillRect/>
          </a:stretch>
        </p:blipFill>
        <p:spPr>
          <a:xfrm>
            <a:off x="3306326" y="2759230"/>
            <a:ext cx="2531349" cy="1728788"/>
          </a:xfrm>
        </p:spPr>
      </p:pic>
      <p:pic>
        <p:nvPicPr>
          <p:cNvPr id="55" name="コンテンツ プレースホルダー 16">
            <a:extLst>
              <a:ext uri="{FF2B5EF4-FFF2-40B4-BE49-F238E27FC236}">
                <a16:creationId xmlns:a16="http://schemas.microsoft.com/office/drawing/2014/main" id="{A9374244-0782-5279-B7E6-DBD3E5B61D15}"/>
              </a:ext>
            </a:extLst>
          </p:cNvPr>
          <p:cNvPicPr>
            <a:picLocks noGrp="1" noChangeAspect="1"/>
          </p:cNvPicPr>
          <p:nvPr>
            <p:ph idx="1"/>
          </p:nvPr>
        </p:nvPicPr>
        <p:blipFill>
          <a:blip r:embed="rId7"/>
          <a:stretch/>
        </p:blipFill>
        <p:spPr>
          <a:xfrm>
            <a:off x="462153" y="842962"/>
            <a:ext cx="2756697" cy="2001303"/>
          </a:xfrm>
        </p:spPr>
      </p:pic>
      <p:pic>
        <p:nvPicPr>
          <p:cNvPr id="56" name="グラフィックス 55" descr="カーソル 単色塗りつぶし">
            <a:extLst>
              <a:ext uri="{FF2B5EF4-FFF2-40B4-BE49-F238E27FC236}">
                <a16:creationId xmlns:a16="http://schemas.microsoft.com/office/drawing/2014/main" id="{B5D160CC-0188-2C57-1990-620AC811EB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4" y="1831922"/>
            <a:ext cx="415274" cy="415274"/>
          </a:xfrm>
          <a:prstGeom prst="rect">
            <a:avLst/>
          </a:prstGeom>
        </p:spPr>
      </p:pic>
      <p:pic>
        <p:nvPicPr>
          <p:cNvPr id="57" name="グラフィックス 56" descr="カーソル 単色塗りつぶし">
            <a:extLst>
              <a:ext uri="{FF2B5EF4-FFF2-40B4-BE49-F238E27FC236}">
                <a16:creationId xmlns:a16="http://schemas.microsoft.com/office/drawing/2014/main" id="{CC376776-F66E-6F4B-E344-C0EF72231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451" y="2653107"/>
            <a:ext cx="415274" cy="415274"/>
          </a:xfrm>
          <a:prstGeom prst="rect">
            <a:avLst/>
          </a:prstGeom>
        </p:spPr>
      </p:pic>
      <p:pic>
        <p:nvPicPr>
          <p:cNvPr id="58" name="グラフィックス 57" descr="カーソル 単色塗りつぶし">
            <a:extLst>
              <a:ext uri="{FF2B5EF4-FFF2-40B4-BE49-F238E27FC236}">
                <a16:creationId xmlns:a16="http://schemas.microsoft.com/office/drawing/2014/main" id="{82EA3145-C790-6EE3-828F-E1D9225890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159" y="1540398"/>
            <a:ext cx="415274" cy="415274"/>
          </a:xfrm>
          <a:prstGeom prst="rect">
            <a:avLst/>
          </a:prstGeom>
        </p:spPr>
      </p:pic>
      <p:pic>
        <p:nvPicPr>
          <p:cNvPr id="59" name="グラフィックス 58" descr="カーソル 単色塗りつぶし">
            <a:extLst>
              <a:ext uri="{FF2B5EF4-FFF2-40B4-BE49-F238E27FC236}">
                <a16:creationId xmlns:a16="http://schemas.microsoft.com/office/drawing/2014/main" id="{B7DD5D87-66E4-A6A4-8B58-A12D89FD0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7917" y="3552244"/>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6B4B99EB-AD22-38F2-4496-125CE93239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48" y="3552244"/>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51A93F29-EF13-CC94-20C2-E3F354193C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0726" y="3026151"/>
            <a:ext cx="415274" cy="415274"/>
          </a:xfrm>
          <a:prstGeom prst="rect">
            <a:avLst/>
          </a:prstGeom>
        </p:spPr>
      </p:pic>
      <p:sp>
        <p:nvSpPr>
          <p:cNvPr id="62" name="円弧 61">
            <a:extLst>
              <a:ext uri="{FF2B5EF4-FFF2-40B4-BE49-F238E27FC236}">
                <a16:creationId xmlns:a16="http://schemas.microsoft.com/office/drawing/2014/main" id="{DCE3E36F-C86A-5212-062E-BA0C2CAA6881}"/>
              </a:ext>
            </a:extLst>
          </p:cNvPr>
          <p:cNvSpPr/>
          <p:nvPr/>
        </p:nvSpPr>
        <p:spPr>
          <a:xfrm rot="5400000">
            <a:off x="3982227" y="1076092"/>
            <a:ext cx="1080000" cy="1080000"/>
          </a:xfrm>
          <a:prstGeom prst="arc">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75D58FDF-5784-3755-34D2-A2B39F3586AC}"/>
              </a:ext>
            </a:extLst>
          </p:cNvPr>
          <p:cNvSpPr txBox="1"/>
          <p:nvPr/>
        </p:nvSpPr>
        <p:spPr>
          <a:xfrm>
            <a:off x="4205999" y="993630"/>
            <a:ext cx="1631674" cy="492443"/>
          </a:xfrm>
          <a:prstGeom prst="rect">
            <a:avLst/>
          </a:prstGeom>
          <a:noFill/>
        </p:spPr>
        <p:txBody>
          <a:bodyPr wrap="square">
            <a:spAutoFit/>
          </a:bodyPr>
          <a:lstStyle/>
          <a:p>
            <a:r>
              <a:rPr kumimoji="1" lang="ja-JP" altLang="en-US" sz="1300" b="1" dirty="0">
                <a:solidFill>
                  <a:schemeClr val="accent4"/>
                </a:solidFill>
              </a:rPr>
              <a:t>ドラッグ</a:t>
            </a:r>
            <a:r>
              <a:rPr kumimoji="1" lang="en-US" altLang="ja-JP" sz="1300" b="1" dirty="0">
                <a:solidFill>
                  <a:schemeClr val="accent4"/>
                </a:solidFill>
              </a:rPr>
              <a:t>&amp;</a:t>
            </a:r>
            <a:r>
              <a:rPr kumimoji="1" lang="ja-JP" altLang="en-US" sz="1300" b="1" dirty="0">
                <a:solidFill>
                  <a:schemeClr val="accent4"/>
                </a:solidFill>
              </a:rPr>
              <a:t>ドロップで方向を変える</a:t>
            </a:r>
            <a:endParaRPr kumimoji="1" lang="en-US" altLang="ja-JP" sz="1300" b="1" dirty="0">
              <a:solidFill>
                <a:schemeClr val="accent4"/>
              </a:solidFill>
            </a:endParaRPr>
          </a:p>
        </p:txBody>
      </p:sp>
      <p:sp>
        <p:nvSpPr>
          <p:cNvPr id="64" name="正方形/長方形 63">
            <a:extLst>
              <a:ext uri="{FF2B5EF4-FFF2-40B4-BE49-F238E27FC236}">
                <a16:creationId xmlns:a16="http://schemas.microsoft.com/office/drawing/2014/main" id="{C532CB9A-6BBA-B579-A547-0EB40C22D8E1}"/>
              </a:ext>
            </a:extLst>
          </p:cNvPr>
          <p:cNvSpPr/>
          <p:nvPr/>
        </p:nvSpPr>
        <p:spPr>
          <a:xfrm>
            <a:off x="3218850" y="4324131"/>
            <a:ext cx="62163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19D8C561-8FEF-3FA5-081E-CBABD0CD266D}"/>
              </a:ext>
            </a:extLst>
          </p:cNvPr>
          <p:cNvSpPr txBox="1"/>
          <p:nvPr/>
        </p:nvSpPr>
        <p:spPr>
          <a:xfrm>
            <a:off x="3306324" y="4570592"/>
            <a:ext cx="2531349" cy="292388"/>
          </a:xfrm>
          <a:prstGeom prst="rect">
            <a:avLst/>
          </a:prstGeom>
          <a:noFill/>
        </p:spPr>
        <p:txBody>
          <a:bodyPr wrap="square">
            <a:spAutoFit/>
          </a:bodyPr>
          <a:lstStyle/>
          <a:p>
            <a:pPr algn="ctr"/>
            <a:r>
              <a:rPr kumimoji="1" lang="ja-JP" altLang="en-US" sz="1300" b="1" dirty="0">
                <a:solidFill>
                  <a:schemeClr val="accent4"/>
                </a:solidFill>
              </a:rPr>
              <a:t>原子を選択すれば距離がわかる</a:t>
            </a:r>
          </a:p>
        </p:txBody>
      </p:sp>
      <p:sp>
        <p:nvSpPr>
          <p:cNvPr id="66" name="テキスト ボックス 65">
            <a:extLst>
              <a:ext uri="{FF2B5EF4-FFF2-40B4-BE49-F238E27FC236}">
                <a16:creationId xmlns:a16="http://schemas.microsoft.com/office/drawing/2014/main" id="{DF686748-05E6-CDD5-94E0-D36E3CA43CC0}"/>
              </a:ext>
            </a:extLst>
          </p:cNvPr>
          <p:cNvSpPr txBox="1"/>
          <p:nvPr/>
        </p:nvSpPr>
        <p:spPr>
          <a:xfrm>
            <a:off x="6042381" y="4570279"/>
            <a:ext cx="2531349" cy="292388"/>
          </a:xfrm>
          <a:prstGeom prst="rect">
            <a:avLst/>
          </a:prstGeom>
          <a:noFill/>
        </p:spPr>
        <p:txBody>
          <a:bodyPr wrap="square">
            <a:spAutoFit/>
          </a:bodyPr>
          <a:lstStyle/>
          <a:p>
            <a:pPr algn="ctr"/>
            <a:r>
              <a:rPr kumimoji="1" lang="ja-JP" altLang="en-US" sz="1300" b="1" dirty="0">
                <a:solidFill>
                  <a:schemeClr val="accent4"/>
                </a:solidFill>
              </a:rPr>
              <a:t>右クリックから詳細を確認する</a:t>
            </a:r>
          </a:p>
        </p:txBody>
      </p:sp>
    </p:spTree>
    <p:extLst>
      <p:ext uri="{BB962C8B-B14F-4D97-AF65-F5344CB8AC3E}">
        <p14:creationId xmlns:p14="http://schemas.microsoft.com/office/powerpoint/2010/main" val="107180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A3A0-28F8-B2DE-2569-FEBD3A087921}"/>
            </a:ext>
          </a:extLst>
        </p:cNvPr>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905915-1344-F983-4DFA-3C969201668A}"/>
              </a:ext>
            </a:extLst>
          </p:cNvPr>
          <p:cNvPicPr>
            <a:picLocks noGrp="1" noChangeAspect="1"/>
          </p:cNvPicPr>
          <p:nvPr>
            <p:ph idx="1"/>
          </p:nvPr>
        </p:nvPicPr>
        <p:blipFill>
          <a:blip r:embed="rId2"/>
          <a:stretch>
            <a:fillRect/>
          </a:stretch>
        </p:blipFill>
        <p:spPr>
          <a:xfrm>
            <a:off x="622403" y="842963"/>
            <a:ext cx="2427081" cy="3457575"/>
          </a:xfrm>
        </p:spPr>
      </p:pic>
      <p:pic>
        <p:nvPicPr>
          <p:cNvPr id="11" name="コンテンツ プレースホルダー 10">
            <a:extLst>
              <a:ext uri="{FF2B5EF4-FFF2-40B4-BE49-F238E27FC236}">
                <a16:creationId xmlns:a16="http://schemas.microsoft.com/office/drawing/2014/main" id="{71D79C24-58D6-6B62-2E0D-D572ED82DFDF}"/>
              </a:ext>
            </a:extLst>
          </p:cNvPr>
          <p:cNvPicPr>
            <a:picLocks noGrp="1" noChangeAspect="1"/>
          </p:cNvPicPr>
          <p:nvPr>
            <p:ph idx="14"/>
          </p:nvPr>
        </p:nvPicPr>
        <p:blipFill>
          <a:blip r:embed="rId3"/>
          <a:stretch>
            <a:fillRect/>
          </a:stretch>
        </p:blipFill>
        <p:spPr>
          <a:xfrm>
            <a:off x="3358459" y="842963"/>
            <a:ext cx="2427081" cy="3457575"/>
          </a:xfrm>
        </p:spPr>
      </p:pic>
      <p:pic>
        <p:nvPicPr>
          <p:cNvPr id="13" name="コンテンツ プレースホルダー 12">
            <a:extLst>
              <a:ext uri="{FF2B5EF4-FFF2-40B4-BE49-F238E27FC236}">
                <a16:creationId xmlns:a16="http://schemas.microsoft.com/office/drawing/2014/main" id="{3220471B-5368-83DE-2813-6296CD77BCCF}"/>
              </a:ext>
            </a:extLst>
          </p:cNvPr>
          <p:cNvPicPr>
            <a:picLocks noGrp="1" noChangeAspect="1"/>
          </p:cNvPicPr>
          <p:nvPr>
            <p:ph idx="15"/>
          </p:nvPr>
        </p:nvPicPr>
        <p:blipFill>
          <a:blip r:embed="rId4"/>
          <a:stretch>
            <a:fillRect/>
          </a:stretch>
        </p:blipFill>
        <p:spPr>
          <a:xfrm>
            <a:off x="6094516" y="842963"/>
            <a:ext cx="2427081" cy="3457575"/>
          </a:xfrm>
        </p:spPr>
      </p:pic>
      <p:sp>
        <p:nvSpPr>
          <p:cNvPr id="6" name="タイトル 5">
            <a:extLst>
              <a:ext uri="{FF2B5EF4-FFF2-40B4-BE49-F238E27FC236}">
                <a16:creationId xmlns:a16="http://schemas.microsoft.com/office/drawing/2014/main" id="{A4404CE8-8D18-1719-AFB8-AFBB592A8C1F}"/>
              </a:ext>
            </a:extLst>
          </p:cNvPr>
          <p:cNvSpPr>
            <a:spLocks noGrp="1"/>
          </p:cNvSpPr>
          <p:nvPr>
            <p:ph type="title"/>
          </p:nvPr>
        </p:nvSpPr>
        <p:spPr/>
        <p:txBody>
          <a:bodyPr/>
          <a:lstStyle/>
          <a:p>
            <a:r>
              <a:rPr kumimoji="1" lang="ja-JP" altLang="en-US" dirty="0"/>
              <a:t>確認すべきところ</a:t>
            </a:r>
          </a:p>
        </p:txBody>
      </p:sp>
      <p:sp>
        <p:nvSpPr>
          <p:cNvPr id="7" name="スライド番号プレースホルダー 6">
            <a:extLst>
              <a:ext uri="{FF2B5EF4-FFF2-40B4-BE49-F238E27FC236}">
                <a16:creationId xmlns:a16="http://schemas.microsoft.com/office/drawing/2014/main" id="{AA5684BE-1BFB-6898-2261-9F6871F4B47B}"/>
              </a:ext>
            </a:extLst>
          </p:cNvPr>
          <p:cNvSpPr>
            <a:spLocks noGrp="1"/>
          </p:cNvSpPr>
          <p:nvPr>
            <p:ph type="sldNum" sz="quarter" idx="12"/>
          </p:nvPr>
        </p:nvSpPr>
        <p:spPr/>
        <p:txBody>
          <a:bodyPr/>
          <a:lstStyle/>
          <a:p>
            <a:fld id="{44CC7441-4F6D-4D99-AEAC-28C0433C7008}" type="slidenum">
              <a:rPr kumimoji="1" lang="ja-JP" altLang="en-US" smtClean="0"/>
              <a:pPr/>
              <a:t>27</a:t>
            </a:fld>
            <a:endParaRPr kumimoji="1" lang="ja-JP" altLang="en-US" dirty="0"/>
          </a:p>
        </p:txBody>
      </p:sp>
      <p:sp>
        <p:nvSpPr>
          <p:cNvPr id="8" name="テキスト プレースホルダー 7">
            <a:extLst>
              <a:ext uri="{FF2B5EF4-FFF2-40B4-BE49-F238E27FC236}">
                <a16:creationId xmlns:a16="http://schemas.microsoft.com/office/drawing/2014/main" id="{2B907522-007B-9B19-41FF-AE504A3ACE6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202AE0C5-8125-D711-06C9-76B55CDEC0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0DEB1CE1-A16E-2E68-103D-BB59998D1256}"/>
              </a:ext>
            </a:extLst>
          </p:cNvPr>
          <p:cNvSpPr/>
          <p:nvPr/>
        </p:nvSpPr>
        <p:spPr>
          <a:xfrm>
            <a:off x="7543454"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9C8127D-0D4D-209A-1BC4-CE757444B899}"/>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sp>
        <p:nvSpPr>
          <p:cNvPr id="37" name="正方形/長方形 36">
            <a:extLst>
              <a:ext uri="{FF2B5EF4-FFF2-40B4-BE49-F238E27FC236}">
                <a16:creationId xmlns:a16="http://schemas.microsoft.com/office/drawing/2014/main" id="{961140CC-C77E-FDF9-36DA-52247E31ECF6}"/>
              </a:ext>
            </a:extLst>
          </p:cNvPr>
          <p:cNvSpPr/>
          <p:nvPr/>
        </p:nvSpPr>
        <p:spPr>
          <a:xfrm>
            <a:off x="3438000" y="2769619"/>
            <a:ext cx="22680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5DAC5B1E-164E-F9A0-DC9B-ADF3C8305C60}"/>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70867589-A523-EECF-EB25-5C34DC50E545}"/>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20EDEA8D-93F3-F572-2CD6-4042C2A8EA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03111732-6BE7-DA16-F984-CED4BDFC1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D20536FD-0557-9ECA-203D-4A62DA00EEDA}"/>
              </a:ext>
            </a:extLst>
          </p:cNvPr>
          <p:cNvSpPr/>
          <p:nvPr/>
        </p:nvSpPr>
        <p:spPr>
          <a:xfrm>
            <a:off x="717084" y="3007894"/>
            <a:ext cx="1224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3E4C2C3-037D-D2A2-205E-3EC64BB90D09}"/>
              </a:ext>
            </a:extLst>
          </p:cNvPr>
          <p:cNvSpPr/>
          <p:nvPr/>
        </p:nvSpPr>
        <p:spPr>
          <a:xfrm>
            <a:off x="717084" y="2671779"/>
            <a:ext cx="1731476"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2F11FD-3923-ADA2-A6F5-152CAE2253B8}"/>
              </a:ext>
            </a:extLst>
          </p:cNvPr>
          <p:cNvSpPr txBox="1"/>
          <p:nvPr/>
        </p:nvSpPr>
        <p:spPr>
          <a:xfrm>
            <a:off x="1835943" y="2379391"/>
            <a:ext cx="1387164" cy="292388"/>
          </a:xfrm>
          <a:prstGeom prst="rect">
            <a:avLst/>
          </a:prstGeom>
          <a:noFill/>
        </p:spPr>
        <p:txBody>
          <a:bodyPr wrap="square">
            <a:spAutoFit/>
          </a:bodyPr>
          <a:lstStyle/>
          <a:p>
            <a:pPr algn="ctr"/>
            <a:r>
              <a:rPr kumimoji="1" lang="ja-JP" altLang="en-US" sz="1300" b="1" dirty="0">
                <a:solidFill>
                  <a:schemeClr val="accent4"/>
                </a:solidFill>
              </a:rPr>
              <a:t>先ほどと同じ値</a:t>
            </a:r>
          </a:p>
        </p:txBody>
      </p:sp>
    </p:spTree>
    <p:extLst>
      <p:ext uri="{BB962C8B-B14F-4D97-AF65-F5344CB8AC3E}">
        <p14:creationId xmlns:p14="http://schemas.microsoft.com/office/powerpoint/2010/main" val="166293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コンテンツ プレースホルダー 63">
            <a:extLst>
              <a:ext uri="{FF2B5EF4-FFF2-40B4-BE49-F238E27FC236}">
                <a16:creationId xmlns:a16="http://schemas.microsoft.com/office/drawing/2014/main" id="{A7264BE9-107E-6331-B1C5-254BF1A5CE6F}"/>
              </a:ext>
            </a:extLst>
          </p:cNvPr>
          <p:cNvPicPr>
            <a:picLocks noGrp="1" noChangeAspect="1"/>
          </p:cNvPicPr>
          <p:nvPr>
            <p:ph idx="15"/>
          </p:nvPr>
        </p:nvPicPr>
        <p:blipFill>
          <a:blip r:embed="rId2"/>
          <a:stretch>
            <a:fillRect/>
          </a:stretch>
        </p:blipFill>
        <p:spPr>
          <a:xfrm>
            <a:off x="5951122" y="842963"/>
            <a:ext cx="2713869" cy="1728787"/>
          </a:xfrm>
        </p:spPr>
      </p:pic>
      <p:pic>
        <p:nvPicPr>
          <p:cNvPr id="60" name="コンテンツ プレースホルダー 59">
            <a:extLst>
              <a:ext uri="{FF2B5EF4-FFF2-40B4-BE49-F238E27FC236}">
                <a16:creationId xmlns:a16="http://schemas.microsoft.com/office/drawing/2014/main" id="{308B17EB-0274-00BF-7772-1E3D0043ACA7}"/>
              </a:ext>
            </a:extLst>
          </p:cNvPr>
          <p:cNvPicPr>
            <a:picLocks noGrp="1" noChangeAspect="1"/>
          </p:cNvPicPr>
          <p:nvPr>
            <p:ph idx="14"/>
          </p:nvPr>
        </p:nvPicPr>
        <p:blipFill>
          <a:blip r:embed="rId3"/>
          <a:stretch>
            <a:fillRect/>
          </a:stretch>
        </p:blipFill>
        <p:spPr>
          <a:xfrm>
            <a:off x="3215065" y="842963"/>
            <a:ext cx="2713869" cy="1728787"/>
          </a:xfrm>
        </p:spPr>
      </p:pic>
      <p:sp>
        <p:nvSpPr>
          <p:cNvPr id="2" name="タイトル 1">
            <a:extLst>
              <a:ext uri="{FF2B5EF4-FFF2-40B4-BE49-F238E27FC236}">
                <a16:creationId xmlns:a16="http://schemas.microsoft.com/office/drawing/2014/main" id="{B1C9083D-40FF-6879-B4A0-C1B7D969DCCB}"/>
              </a:ext>
            </a:extLst>
          </p:cNvPr>
          <p:cNvSpPr>
            <a:spLocks noGrp="1"/>
          </p:cNvSpPr>
          <p:nvPr>
            <p:ph type="title"/>
          </p:nvPr>
        </p:nvSpPr>
        <p:spPr/>
        <p:txBody>
          <a:bodyPr/>
          <a:lstStyle/>
          <a:p>
            <a:r>
              <a:rPr kumimoji="1" lang="ja-JP" altLang="en-US" dirty="0"/>
              <a:t>軌道の可視化</a:t>
            </a:r>
          </a:p>
        </p:txBody>
      </p:sp>
      <p:pic>
        <p:nvPicPr>
          <p:cNvPr id="12" name="コンテンツ プレースホルダー 11">
            <a:extLst>
              <a:ext uri="{FF2B5EF4-FFF2-40B4-BE49-F238E27FC236}">
                <a16:creationId xmlns:a16="http://schemas.microsoft.com/office/drawing/2014/main" id="{51F9A968-7F1E-6BF8-BF27-613C8AD6F06E}"/>
              </a:ext>
            </a:extLst>
          </p:cNvPr>
          <p:cNvPicPr>
            <a:picLocks noGrp="1" noChangeAspect="1"/>
          </p:cNvPicPr>
          <p:nvPr>
            <p:ph idx="1"/>
          </p:nvPr>
        </p:nvPicPr>
        <p:blipFill>
          <a:blip r:embed="rId4"/>
          <a:stretch>
            <a:fillRect/>
          </a:stretch>
        </p:blipFill>
        <p:spPr>
          <a:xfrm>
            <a:off x="570270" y="842963"/>
            <a:ext cx="2531347" cy="1728787"/>
          </a:xfrm>
        </p:spPr>
      </p:pic>
      <p:sp>
        <p:nvSpPr>
          <p:cNvPr id="4" name="スライド番号プレースホルダー 3">
            <a:extLst>
              <a:ext uri="{FF2B5EF4-FFF2-40B4-BE49-F238E27FC236}">
                <a16:creationId xmlns:a16="http://schemas.microsoft.com/office/drawing/2014/main" id="{88EECB66-5D38-7A00-C38D-BB78A1FA41AF}"/>
              </a:ext>
            </a:extLst>
          </p:cNvPr>
          <p:cNvSpPr>
            <a:spLocks noGrp="1"/>
          </p:cNvSpPr>
          <p:nvPr>
            <p:ph type="sldNum" sz="quarter" idx="12"/>
          </p:nvPr>
        </p:nvSpPr>
        <p:spPr/>
        <p:txBody>
          <a:bodyPr/>
          <a:lstStyle/>
          <a:p>
            <a:fld id="{44CC7441-4F6D-4D99-AEAC-28C0433C7008}" type="slidenum">
              <a:rPr kumimoji="1" lang="ja-JP" altLang="en-US" smtClean="0"/>
              <a:t>28</a:t>
            </a:fld>
            <a:endParaRPr kumimoji="1" lang="ja-JP" altLang="en-US"/>
          </a:p>
        </p:txBody>
      </p:sp>
      <p:sp>
        <p:nvSpPr>
          <p:cNvPr id="5" name="テキスト プレースホルダー 4">
            <a:extLst>
              <a:ext uri="{FF2B5EF4-FFF2-40B4-BE49-F238E27FC236}">
                <a16:creationId xmlns:a16="http://schemas.microsoft.com/office/drawing/2014/main" id="{449635CB-4069-49C0-A2DE-EEEB130DCA4F}"/>
              </a:ext>
            </a:extLst>
          </p:cNvPr>
          <p:cNvSpPr>
            <a:spLocks noGrp="1"/>
          </p:cNvSpPr>
          <p:nvPr>
            <p:ph type="body" sz="quarter" idx="13"/>
          </p:nvPr>
        </p:nvSpPr>
        <p:spPr/>
        <p:txBody>
          <a:bodyPr/>
          <a:lstStyle/>
          <a:p>
            <a:endParaRPr kumimoji="1" lang="ja-JP" altLang="en-US"/>
          </a:p>
        </p:txBody>
      </p:sp>
      <p:pic>
        <p:nvPicPr>
          <p:cNvPr id="30" name="コンテンツ プレースホルダー 29">
            <a:extLst>
              <a:ext uri="{FF2B5EF4-FFF2-40B4-BE49-F238E27FC236}">
                <a16:creationId xmlns:a16="http://schemas.microsoft.com/office/drawing/2014/main" id="{D11DB0BD-2EE1-5F6A-A886-93324C9C7DA4}"/>
              </a:ext>
            </a:extLst>
          </p:cNvPr>
          <p:cNvPicPr>
            <a:picLocks noGrp="1" noChangeAspect="1"/>
          </p:cNvPicPr>
          <p:nvPr>
            <p:ph idx="16"/>
          </p:nvPr>
        </p:nvPicPr>
        <p:blipFill>
          <a:blip r:embed="rId5"/>
          <a:srcRect/>
          <a:stretch/>
        </p:blipFill>
        <p:spPr>
          <a:xfrm>
            <a:off x="479008" y="2759230"/>
            <a:ext cx="2713871" cy="1728788"/>
          </a:xfrm>
        </p:spPr>
      </p:pic>
      <p:pic>
        <p:nvPicPr>
          <p:cNvPr id="34" name="コンテンツ プレースホルダー 33">
            <a:extLst>
              <a:ext uri="{FF2B5EF4-FFF2-40B4-BE49-F238E27FC236}">
                <a16:creationId xmlns:a16="http://schemas.microsoft.com/office/drawing/2014/main" id="{7B45AB56-8D1B-3500-8C7A-FA95D1D1C5DA}"/>
              </a:ext>
            </a:extLst>
          </p:cNvPr>
          <p:cNvPicPr>
            <a:picLocks noGrp="1" noChangeAspect="1"/>
          </p:cNvPicPr>
          <p:nvPr>
            <p:ph idx="17"/>
          </p:nvPr>
        </p:nvPicPr>
        <p:blipFill>
          <a:blip r:embed="rId6"/>
          <a:srcRect/>
          <a:stretch/>
        </p:blipFill>
        <p:spPr>
          <a:xfrm>
            <a:off x="3215064" y="2759230"/>
            <a:ext cx="2713871" cy="1728788"/>
          </a:xfrm>
        </p:spPr>
      </p:pic>
      <p:pic>
        <p:nvPicPr>
          <p:cNvPr id="40" name="コンテンツ プレースホルダー 39">
            <a:extLst>
              <a:ext uri="{FF2B5EF4-FFF2-40B4-BE49-F238E27FC236}">
                <a16:creationId xmlns:a16="http://schemas.microsoft.com/office/drawing/2014/main" id="{2BB4F711-B2F4-930F-56F8-726D4B9B210C}"/>
              </a:ext>
            </a:extLst>
          </p:cNvPr>
          <p:cNvPicPr>
            <a:picLocks noGrp="1" noChangeAspect="1"/>
          </p:cNvPicPr>
          <p:nvPr>
            <p:ph idx="18"/>
          </p:nvPr>
        </p:nvPicPr>
        <p:blipFill>
          <a:blip r:embed="rId7"/>
          <a:srcRect/>
          <a:stretch/>
        </p:blipFill>
        <p:spPr>
          <a:xfrm>
            <a:off x="5940425" y="3064216"/>
            <a:ext cx="2735263" cy="1118815"/>
          </a:xfrm>
        </p:spPr>
      </p:pic>
      <p:pic>
        <p:nvPicPr>
          <p:cNvPr id="41" name="グラフィックス 40" descr="カーソル 単色塗りつぶし">
            <a:extLst>
              <a:ext uri="{FF2B5EF4-FFF2-40B4-BE49-F238E27FC236}">
                <a16:creationId xmlns:a16="http://schemas.microsoft.com/office/drawing/2014/main" id="{33F778AE-C283-90CF-90AA-D524711DAA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4174" y="2097723"/>
            <a:ext cx="415274" cy="415274"/>
          </a:xfrm>
          <a:prstGeom prst="rect">
            <a:avLst/>
          </a:prstGeom>
        </p:spPr>
      </p:pic>
      <p:pic>
        <p:nvPicPr>
          <p:cNvPr id="42" name="グラフィックス 41" descr="カーソル 単色塗りつぶし">
            <a:extLst>
              <a:ext uri="{FF2B5EF4-FFF2-40B4-BE49-F238E27FC236}">
                <a16:creationId xmlns:a16="http://schemas.microsoft.com/office/drawing/2014/main" id="{D2F9676A-CE40-2980-E87C-9565EDF4B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654" y="194883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B07A1DEF-A183-7861-78FF-2852804425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0466" y="2042181"/>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4E712CFE-3D0A-626C-B818-F8C130515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4098" y="2263030"/>
            <a:ext cx="415274" cy="415274"/>
          </a:xfrm>
          <a:prstGeom prst="rect">
            <a:avLst/>
          </a:prstGeom>
        </p:spPr>
      </p:pic>
      <p:pic>
        <p:nvPicPr>
          <p:cNvPr id="45" name="グラフィックス 44" descr="カーソル 単色塗りつぶし">
            <a:extLst>
              <a:ext uri="{FF2B5EF4-FFF2-40B4-BE49-F238E27FC236}">
                <a16:creationId xmlns:a16="http://schemas.microsoft.com/office/drawing/2014/main" id="{8ADD57D0-DA84-4384-3328-69A6BA940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3014" y="2242213"/>
            <a:ext cx="415274" cy="415274"/>
          </a:xfrm>
          <a:prstGeom prst="rect">
            <a:avLst/>
          </a:prstGeom>
        </p:spPr>
      </p:pic>
      <p:pic>
        <p:nvPicPr>
          <p:cNvPr id="46" name="グラフィックス 45" descr="カーソル 単色塗りつぶし">
            <a:extLst>
              <a:ext uri="{FF2B5EF4-FFF2-40B4-BE49-F238E27FC236}">
                <a16:creationId xmlns:a16="http://schemas.microsoft.com/office/drawing/2014/main" id="{03D276A0-BD10-806A-1C6A-63E632898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813" y="1915273"/>
            <a:ext cx="415274" cy="415274"/>
          </a:xfrm>
          <a:prstGeom prst="rect">
            <a:avLst/>
          </a:prstGeom>
        </p:spPr>
      </p:pic>
      <p:pic>
        <p:nvPicPr>
          <p:cNvPr id="47" name="グラフィックス 46" descr="カーソル 単色塗りつぶし">
            <a:extLst>
              <a:ext uri="{FF2B5EF4-FFF2-40B4-BE49-F238E27FC236}">
                <a16:creationId xmlns:a16="http://schemas.microsoft.com/office/drawing/2014/main" id="{88925777-F093-48D1-A24F-0C5D69FF2F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654" y="3725251"/>
            <a:ext cx="415274" cy="415274"/>
          </a:xfrm>
          <a:prstGeom prst="rect">
            <a:avLst/>
          </a:prstGeom>
        </p:spPr>
      </p:pic>
      <p:pic>
        <p:nvPicPr>
          <p:cNvPr id="48" name="グラフィックス 47" descr="カーソル 単色塗りつぶし">
            <a:extLst>
              <a:ext uri="{FF2B5EF4-FFF2-40B4-BE49-F238E27FC236}">
                <a16:creationId xmlns:a16="http://schemas.microsoft.com/office/drawing/2014/main" id="{B337F33C-D2C8-3CE0-044A-BDCBF95F14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0291" y="3121192"/>
            <a:ext cx="415274" cy="415274"/>
          </a:xfrm>
          <a:prstGeom prst="rect">
            <a:avLst/>
          </a:prstGeom>
        </p:spPr>
      </p:pic>
      <p:sp>
        <p:nvSpPr>
          <p:cNvPr id="49" name="テキスト ボックス 48">
            <a:extLst>
              <a:ext uri="{FF2B5EF4-FFF2-40B4-BE49-F238E27FC236}">
                <a16:creationId xmlns:a16="http://schemas.microsoft.com/office/drawing/2014/main" id="{E2AB1F17-8A6A-C989-8500-3C9CAE8A1930}"/>
              </a:ext>
            </a:extLst>
          </p:cNvPr>
          <p:cNvSpPr txBox="1"/>
          <p:nvPr/>
        </p:nvSpPr>
        <p:spPr>
          <a:xfrm>
            <a:off x="479008" y="550575"/>
            <a:ext cx="2001083" cy="292388"/>
          </a:xfrm>
          <a:prstGeom prst="rect">
            <a:avLst/>
          </a:prstGeom>
          <a:noFill/>
        </p:spPr>
        <p:txBody>
          <a:bodyPr wrap="square">
            <a:spAutoFit/>
          </a:bodyPr>
          <a:lstStyle/>
          <a:p>
            <a:r>
              <a:rPr kumimoji="1" lang="ja-JP" altLang="en-US" sz="1300" b="1" dirty="0">
                <a:solidFill>
                  <a:schemeClr val="accent4"/>
                </a:solidFill>
              </a:rPr>
              <a:t>① </a:t>
            </a:r>
            <a:r>
              <a:rPr kumimoji="1" lang="en-US" altLang="ja-JP" sz="1300" b="1" dirty="0" err="1">
                <a:solidFill>
                  <a:schemeClr val="accent4"/>
                </a:solidFill>
              </a:rPr>
              <a:t>Chk</a:t>
            </a:r>
            <a:r>
              <a:rPr kumimoji="1" lang="ja-JP" altLang="en-US" sz="1300" b="1" dirty="0">
                <a:solidFill>
                  <a:schemeClr val="accent4"/>
                </a:solidFill>
              </a:rPr>
              <a:t>ファイルを開く</a:t>
            </a:r>
          </a:p>
        </p:txBody>
      </p:sp>
      <p:sp>
        <p:nvSpPr>
          <p:cNvPr id="52" name="テキスト ボックス 51">
            <a:extLst>
              <a:ext uri="{FF2B5EF4-FFF2-40B4-BE49-F238E27FC236}">
                <a16:creationId xmlns:a16="http://schemas.microsoft.com/office/drawing/2014/main" id="{3EE22231-370A-6B42-FC56-204787CFCC36}"/>
              </a:ext>
            </a:extLst>
          </p:cNvPr>
          <p:cNvSpPr txBox="1"/>
          <p:nvPr/>
        </p:nvSpPr>
        <p:spPr>
          <a:xfrm>
            <a:off x="6957403" y="2249818"/>
            <a:ext cx="2186597" cy="292388"/>
          </a:xfrm>
          <a:prstGeom prst="rect">
            <a:avLst/>
          </a:prstGeom>
          <a:noFill/>
        </p:spPr>
        <p:txBody>
          <a:bodyPr wrap="square">
            <a:spAutoFit/>
          </a:bodyPr>
          <a:lstStyle/>
          <a:p>
            <a:r>
              <a:rPr kumimoji="1" lang="ja-JP" altLang="en-US" sz="1300" b="1" dirty="0">
                <a:solidFill>
                  <a:schemeClr val="accent4"/>
                </a:solidFill>
              </a:rPr>
              <a:t>⑥ </a:t>
            </a:r>
            <a:r>
              <a:rPr kumimoji="1" lang="en-US" altLang="ja-JP" sz="1300" b="1" dirty="0" err="1">
                <a:solidFill>
                  <a:schemeClr val="accent4"/>
                </a:solidFill>
              </a:rPr>
              <a:t>Positionig</a:t>
            </a:r>
            <a:r>
              <a:rPr kumimoji="1" lang="en-US" altLang="ja-JP" sz="1300" b="1" dirty="0">
                <a:solidFill>
                  <a:schemeClr val="accent4"/>
                </a:solidFill>
              </a:rPr>
              <a:t> Tools</a:t>
            </a:r>
            <a:r>
              <a:rPr kumimoji="1" lang="ja-JP" altLang="en-US" sz="1300" b="1" dirty="0">
                <a:solidFill>
                  <a:schemeClr val="accent4"/>
                </a:solidFill>
              </a:rPr>
              <a:t>を起動</a:t>
            </a:r>
          </a:p>
        </p:txBody>
      </p:sp>
      <p:sp>
        <p:nvSpPr>
          <p:cNvPr id="53" name="テキスト ボックス 52">
            <a:extLst>
              <a:ext uri="{FF2B5EF4-FFF2-40B4-BE49-F238E27FC236}">
                <a16:creationId xmlns:a16="http://schemas.microsoft.com/office/drawing/2014/main" id="{B9FE88B2-D9D6-3700-7858-46134EAFE77C}"/>
              </a:ext>
            </a:extLst>
          </p:cNvPr>
          <p:cNvSpPr txBox="1"/>
          <p:nvPr/>
        </p:nvSpPr>
        <p:spPr>
          <a:xfrm>
            <a:off x="4268599" y="1876689"/>
            <a:ext cx="1539534" cy="492443"/>
          </a:xfrm>
          <a:prstGeom prst="rect">
            <a:avLst/>
          </a:prstGeom>
          <a:noFill/>
        </p:spPr>
        <p:txBody>
          <a:bodyPr wrap="square">
            <a:spAutoFit/>
          </a:bodyPr>
          <a:lstStyle/>
          <a:p>
            <a:r>
              <a:rPr kumimoji="1" lang="ja-JP" altLang="en-US" sz="1300" b="1" dirty="0">
                <a:solidFill>
                  <a:schemeClr val="accent4"/>
                </a:solidFill>
              </a:rPr>
              <a:t>② </a:t>
            </a:r>
            <a:r>
              <a:rPr kumimoji="1" lang="en-US" altLang="ja-JP" sz="1300" b="1" dirty="0">
                <a:solidFill>
                  <a:schemeClr val="accent4"/>
                </a:solidFill>
              </a:rPr>
              <a:t>Visualize</a:t>
            </a:r>
            <a:r>
              <a:rPr kumimoji="1" lang="ja-JP" altLang="en-US" sz="1300" b="1" dirty="0">
                <a:solidFill>
                  <a:schemeClr val="accent4"/>
                </a:solidFill>
              </a:rPr>
              <a:t>タブ</a:t>
            </a:r>
            <a:endParaRPr kumimoji="1" lang="en-US" altLang="ja-JP" sz="1300" b="1" dirty="0">
              <a:solidFill>
                <a:schemeClr val="accent4"/>
              </a:solidFill>
            </a:endParaRPr>
          </a:p>
          <a:p>
            <a:r>
              <a:rPr kumimoji="1" lang="ja-JP" altLang="en-US" sz="1300" b="1" dirty="0">
                <a:solidFill>
                  <a:schemeClr val="accent4"/>
                </a:solidFill>
              </a:rPr>
              <a:t>③ </a:t>
            </a:r>
            <a:r>
              <a:rPr kumimoji="1" lang="en-US" altLang="ja-JP" sz="1300" b="1" dirty="0" err="1">
                <a:solidFill>
                  <a:schemeClr val="accent4"/>
                </a:solidFill>
              </a:rPr>
              <a:t>Isovalue</a:t>
            </a:r>
            <a:r>
              <a:rPr kumimoji="1" lang="en-US" altLang="ja-JP" sz="1300" b="1" dirty="0">
                <a:solidFill>
                  <a:schemeClr val="accent4"/>
                </a:solidFill>
              </a:rPr>
              <a:t>=0.05</a:t>
            </a:r>
            <a:endParaRPr kumimoji="1" lang="ja-JP" altLang="en-US" sz="1300" b="1" dirty="0">
              <a:solidFill>
                <a:schemeClr val="accent4"/>
              </a:solidFill>
            </a:endParaRPr>
          </a:p>
        </p:txBody>
      </p:sp>
      <p:sp>
        <p:nvSpPr>
          <p:cNvPr id="54" name="テキスト ボックス 53">
            <a:extLst>
              <a:ext uri="{FF2B5EF4-FFF2-40B4-BE49-F238E27FC236}">
                <a16:creationId xmlns:a16="http://schemas.microsoft.com/office/drawing/2014/main" id="{ABA93D8B-EF99-058A-E1B4-BEA282D1D6E7}"/>
              </a:ext>
            </a:extLst>
          </p:cNvPr>
          <p:cNvSpPr txBox="1"/>
          <p:nvPr/>
        </p:nvSpPr>
        <p:spPr>
          <a:xfrm>
            <a:off x="5078456" y="2531894"/>
            <a:ext cx="1838811" cy="292388"/>
          </a:xfrm>
          <a:prstGeom prst="rect">
            <a:avLst/>
          </a:prstGeom>
          <a:noFill/>
        </p:spPr>
        <p:txBody>
          <a:bodyPr wrap="square">
            <a:spAutoFit/>
          </a:bodyPr>
          <a:lstStyle/>
          <a:p>
            <a:r>
              <a:rPr kumimoji="1" lang="ja-JP" altLang="en-US" sz="1300" b="1" dirty="0">
                <a:solidFill>
                  <a:schemeClr val="accent4"/>
                </a:solidFill>
              </a:rPr>
              <a:t>⑤ </a:t>
            </a:r>
            <a:r>
              <a:rPr kumimoji="1" lang="en-US" altLang="ja-JP" sz="1300" b="1" dirty="0">
                <a:solidFill>
                  <a:schemeClr val="accent4"/>
                </a:solidFill>
              </a:rPr>
              <a:t>Update</a:t>
            </a:r>
            <a:r>
              <a:rPr kumimoji="1" lang="ja-JP" altLang="en-US" sz="1300" b="1" dirty="0">
                <a:solidFill>
                  <a:schemeClr val="accent4"/>
                </a:solidFill>
              </a:rPr>
              <a:t>をクリック</a:t>
            </a:r>
          </a:p>
        </p:txBody>
      </p:sp>
      <p:sp>
        <p:nvSpPr>
          <p:cNvPr id="55" name="テキスト ボックス 54">
            <a:extLst>
              <a:ext uri="{FF2B5EF4-FFF2-40B4-BE49-F238E27FC236}">
                <a16:creationId xmlns:a16="http://schemas.microsoft.com/office/drawing/2014/main" id="{B4CA0B27-F34D-F4A8-35F3-AECFD15CB541}"/>
              </a:ext>
            </a:extLst>
          </p:cNvPr>
          <p:cNvSpPr txBox="1"/>
          <p:nvPr/>
        </p:nvSpPr>
        <p:spPr>
          <a:xfrm>
            <a:off x="3908495" y="2393658"/>
            <a:ext cx="1539534" cy="292388"/>
          </a:xfrm>
          <a:prstGeom prst="rect">
            <a:avLst/>
          </a:prstGeom>
          <a:noFill/>
        </p:spPr>
        <p:txBody>
          <a:bodyPr wrap="square">
            <a:spAutoFit/>
          </a:bodyPr>
          <a:lstStyle/>
          <a:p>
            <a:r>
              <a:rPr kumimoji="1" lang="ja-JP" altLang="en-US" sz="1300" b="1" dirty="0">
                <a:solidFill>
                  <a:schemeClr val="accent4"/>
                </a:solidFill>
              </a:rPr>
              <a:t>④ 軌道を選択</a:t>
            </a:r>
          </a:p>
        </p:txBody>
      </p:sp>
      <p:pic>
        <p:nvPicPr>
          <p:cNvPr id="65" name="グラフィックス 64" descr="カーソル 単色塗りつぶし">
            <a:extLst>
              <a:ext uri="{FF2B5EF4-FFF2-40B4-BE49-F238E27FC236}">
                <a16:creationId xmlns:a16="http://schemas.microsoft.com/office/drawing/2014/main" id="{B1B5A9D5-AF28-E026-BABC-B3FC822313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2782" y="964049"/>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7D274D9A-503F-8C7B-B4C9-15A6CC7BF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0746" y="964049"/>
            <a:ext cx="415274" cy="415274"/>
          </a:xfrm>
          <a:prstGeom prst="rect">
            <a:avLst/>
          </a:prstGeom>
        </p:spPr>
      </p:pic>
      <p:sp>
        <p:nvSpPr>
          <p:cNvPr id="67" name="テキスト ボックス 66">
            <a:extLst>
              <a:ext uri="{FF2B5EF4-FFF2-40B4-BE49-F238E27FC236}">
                <a16:creationId xmlns:a16="http://schemas.microsoft.com/office/drawing/2014/main" id="{C38C088F-8EC6-A590-B027-F932CA3D4872}"/>
              </a:ext>
            </a:extLst>
          </p:cNvPr>
          <p:cNvSpPr txBox="1"/>
          <p:nvPr/>
        </p:nvSpPr>
        <p:spPr>
          <a:xfrm>
            <a:off x="6428237" y="728203"/>
            <a:ext cx="2186597" cy="292388"/>
          </a:xfrm>
          <a:prstGeom prst="rect">
            <a:avLst/>
          </a:prstGeom>
          <a:noFill/>
        </p:spPr>
        <p:txBody>
          <a:bodyPr wrap="square">
            <a:spAutoFit/>
          </a:bodyPr>
          <a:lstStyle/>
          <a:p>
            <a:r>
              <a:rPr kumimoji="1" lang="ja-JP" altLang="en-US" sz="1300" b="1" dirty="0">
                <a:solidFill>
                  <a:schemeClr val="accent4"/>
                </a:solidFill>
              </a:rPr>
              <a:t>⑦ 向きを調整する</a:t>
            </a:r>
          </a:p>
        </p:txBody>
      </p:sp>
      <p:pic>
        <p:nvPicPr>
          <p:cNvPr id="68" name="グラフィックス 67" descr="カーソル 単色塗りつぶし">
            <a:extLst>
              <a:ext uri="{FF2B5EF4-FFF2-40B4-BE49-F238E27FC236}">
                <a16:creationId xmlns:a16="http://schemas.microsoft.com/office/drawing/2014/main" id="{86A6F0F2-08B1-1834-C811-581FC23759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1374" y="874397"/>
            <a:ext cx="415274" cy="415274"/>
          </a:xfrm>
          <a:prstGeom prst="rect">
            <a:avLst/>
          </a:prstGeom>
        </p:spPr>
      </p:pic>
      <p:sp>
        <p:nvSpPr>
          <p:cNvPr id="69" name="テキスト ボックス 68">
            <a:extLst>
              <a:ext uri="{FF2B5EF4-FFF2-40B4-BE49-F238E27FC236}">
                <a16:creationId xmlns:a16="http://schemas.microsoft.com/office/drawing/2014/main" id="{FCBA7600-C620-3291-7C02-1356867DA250}"/>
              </a:ext>
            </a:extLst>
          </p:cNvPr>
          <p:cNvSpPr txBox="1"/>
          <p:nvPr/>
        </p:nvSpPr>
        <p:spPr>
          <a:xfrm>
            <a:off x="8249716" y="1208276"/>
            <a:ext cx="895430" cy="292388"/>
          </a:xfrm>
          <a:prstGeom prst="rect">
            <a:avLst/>
          </a:prstGeom>
          <a:noFill/>
        </p:spPr>
        <p:txBody>
          <a:bodyPr wrap="square">
            <a:spAutoFit/>
          </a:bodyPr>
          <a:lstStyle/>
          <a:p>
            <a:r>
              <a:rPr kumimoji="1" lang="ja-JP" altLang="en-US" sz="1300" b="1" dirty="0">
                <a:solidFill>
                  <a:schemeClr val="accent4"/>
                </a:solidFill>
              </a:rPr>
              <a:t>⑧ 閉じる</a:t>
            </a:r>
          </a:p>
        </p:txBody>
      </p:sp>
      <p:sp>
        <p:nvSpPr>
          <p:cNvPr id="76" name="テキスト ボックス 75">
            <a:extLst>
              <a:ext uri="{FF2B5EF4-FFF2-40B4-BE49-F238E27FC236}">
                <a16:creationId xmlns:a16="http://schemas.microsoft.com/office/drawing/2014/main" id="{AA6BD041-01E2-34DF-7046-99BDD0CF7C8C}"/>
              </a:ext>
            </a:extLst>
          </p:cNvPr>
          <p:cNvSpPr txBox="1"/>
          <p:nvPr/>
        </p:nvSpPr>
        <p:spPr>
          <a:xfrm>
            <a:off x="1289335" y="4071825"/>
            <a:ext cx="1903544" cy="292388"/>
          </a:xfrm>
          <a:prstGeom prst="rect">
            <a:avLst/>
          </a:prstGeom>
          <a:noFill/>
        </p:spPr>
        <p:txBody>
          <a:bodyPr wrap="square">
            <a:spAutoFit/>
          </a:bodyPr>
          <a:lstStyle/>
          <a:p>
            <a:r>
              <a:rPr kumimoji="1" lang="ja-JP" altLang="en-US" sz="1300" b="1" dirty="0">
                <a:solidFill>
                  <a:schemeClr val="accent4"/>
                </a:solidFill>
              </a:rPr>
              <a:t>⑨ 表示の設定を変える</a:t>
            </a:r>
          </a:p>
        </p:txBody>
      </p:sp>
      <p:sp>
        <p:nvSpPr>
          <p:cNvPr id="77" name="テキスト ボックス 76">
            <a:extLst>
              <a:ext uri="{FF2B5EF4-FFF2-40B4-BE49-F238E27FC236}">
                <a16:creationId xmlns:a16="http://schemas.microsoft.com/office/drawing/2014/main" id="{FC21A3CB-36CA-ADBB-62B5-6CF24B96A867}"/>
              </a:ext>
            </a:extLst>
          </p:cNvPr>
          <p:cNvSpPr txBox="1"/>
          <p:nvPr/>
        </p:nvSpPr>
        <p:spPr>
          <a:xfrm>
            <a:off x="3785478" y="3630604"/>
            <a:ext cx="2143456" cy="692497"/>
          </a:xfrm>
          <a:prstGeom prst="rect">
            <a:avLst/>
          </a:prstGeom>
          <a:noFill/>
        </p:spPr>
        <p:txBody>
          <a:bodyPr wrap="square">
            <a:spAutoFit/>
          </a:bodyPr>
          <a:lstStyle/>
          <a:p>
            <a:r>
              <a:rPr kumimoji="1" lang="ja-JP" altLang="en-US" sz="1300" b="1" dirty="0">
                <a:solidFill>
                  <a:schemeClr val="accent4"/>
                </a:solidFill>
              </a:rPr>
              <a:t>⑩ </a:t>
            </a:r>
            <a:r>
              <a:rPr kumimoji="1" lang="en-US" altLang="ja-JP" sz="1300" b="1" dirty="0">
                <a:solidFill>
                  <a:schemeClr val="accent4"/>
                </a:solidFill>
              </a:rPr>
              <a:t>File&gt; Save Image File</a:t>
            </a:r>
            <a:br>
              <a:rPr kumimoji="1" lang="en-US" altLang="ja-JP" sz="1300" b="1" dirty="0">
                <a:solidFill>
                  <a:schemeClr val="accent4"/>
                </a:solidFill>
              </a:rPr>
            </a:br>
            <a:r>
              <a:rPr kumimoji="1" lang="ja-JP" altLang="en-US" sz="1300" b="1" dirty="0">
                <a:solidFill>
                  <a:schemeClr val="accent4"/>
                </a:solidFill>
              </a:rPr>
              <a:t>　 から背景色を変更し</a:t>
            </a:r>
            <a:r>
              <a:rPr kumimoji="1" lang="en-US" altLang="ja-JP" sz="1300" b="1" dirty="0">
                <a:solidFill>
                  <a:schemeClr val="accent4"/>
                </a:solidFill>
              </a:rPr>
              <a:t>, </a:t>
            </a:r>
            <a:br>
              <a:rPr kumimoji="1" lang="en-US" altLang="ja-JP" sz="1300" b="1" dirty="0">
                <a:solidFill>
                  <a:schemeClr val="accent4"/>
                </a:solidFill>
              </a:rPr>
            </a:br>
            <a:r>
              <a:rPr kumimoji="1" lang="ja-JP" altLang="en-US" sz="1300" b="1" dirty="0">
                <a:solidFill>
                  <a:schemeClr val="accent4"/>
                </a:solidFill>
              </a:rPr>
              <a:t>　 </a:t>
            </a:r>
            <a:r>
              <a:rPr kumimoji="1" lang="en-US" altLang="ja-JP" sz="1300" b="1" dirty="0">
                <a:solidFill>
                  <a:schemeClr val="accent4"/>
                </a:solidFill>
              </a:rPr>
              <a:t>PNG</a:t>
            </a:r>
            <a:r>
              <a:rPr kumimoji="1" lang="ja-JP" altLang="en-US" sz="1300" b="1" dirty="0">
                <a:solidFill>
                  <a:schemeClr val="accent4"/>
                </a:solidFill>
              </a:rPr>
              <a:t>で保存する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56625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要は名前とライセンスだけ残せばほぼフリー素材</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プログラム上部の表示を削除させないため上記ライセンスを選択した</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a:t>
            </a:r>
            <a:r>
              <a:rPr lang="ja-JP" altLang="en-US" dirty="0"/>
              <a:t>プログラム等に関しては</a:t>
            </a:r>
            <a:r>
              <a:rPr lang="en-US" altLang="ja-JP" dirty="0"/>
              <a:t>MIT</a:t>
            </a:r>
            <a:r>
              <a:rPr lang="ja-JP" altLang="en-US" dirty="0"/>
              <a:t>ライセンス等が推奨されるが</a:t>
            </a:r>
            <a:r>
              <a:rPr lang="en-US" altLang="ja-JP" dirty="0"/>
              <a:t>, </a:t>
            </a:r>
            <a:r>
              <a:rPr lang="ja-JP" altLang="en-US" dirty="0"/>
              <a:t>ファイルごとにライセンスが異なると面倒なため</a:t>
            </a:r>
            <a:r>
              <a:rPr lang="en-US" altLang="ja-JP" dirty="0"/>
              <a:t>CC-By 4.0</a:t>
            </a:r>
            <a:r>
              <a:rPr lang="ja-JP" altLang="en-US" dirty="0"/>
              <a:t>に統一した</a:t>
            </a:r>
            <a:r>
              <a:rPr lang="en-US" altLang="ja-JP" dirty="0"/>
              <a:t>.</a:t>
            </a:r>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732483"/>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正確な数え方ではないが</a:t>
                </a:r>
                <a:r>
                  <a:rPr lang="en-US" altLang="ja-JP" dirty="0"/>
                  <a:t>, </a:t>
                </a:r>
                <a:r>
                  <a:rPr lang="ja-JP" altLang="en-US" dirty="0"/>
                  <a:t>ここでは</a:t>
                </a:r>
                <a:r>
                  <a:rPr lang="en-US" altLang="ja-JP" dirty="0"/>
                  <a:t>C-C</a:t>
                </a:r>
                <a:r>
                  <a:rPr lang="ja-JP" altLang="en-US" dirty="0"/>
                  <a:t>間の中央に</a:t>
                </a:r>
                <a:br>
                  <a:rPr lang="en-US" altLang="ja-JP" dirty="0"/>
                </a:br>
                <a:r>
                  <a:rPr lang="ja-JP" altLang="en-US" dirty="0"/>
                  <a:t>逆位相の節があるものを反結合性軌道</a:t>
                </a:r>
                <a:r>
                  <a:rPr lang="en-US" altLang="ja-JP" dirty="0"/>
                  <a:t>,</a:t>
                </a:r>
                <a:r>
                  <a:rPr lang="ja-JP" altLang="en-US" dirty="0"/>
                  <a:t> そうでないものを結合性軌道と数えてよい</a:t>
                </a:r>
                <a:r>
                  <a:rPr lang="en-US" altLang="ja-JP" dirty="0"/>
                  <a:t>. </a:t>
                </a:r>
                <a:r>
                  <a:rPr lang="ja-JP" altLang="en-US" dirty="0"/>
                  <a:t>また</a:t>
                </a:r>
                <a:r>
                  <a:rPr lang="en-US" altLang="ja-JP" dirty="0"/>
                  <a:t>,</a:t>
                </a:r>
                <a:r>
                  <a:rPr lang="ja-JP" altLang="en-US" dirty="0"/>
                  <a:t> サンプルのファイルの計算レベルは</a:t>
                </a:r>
                <a:r>
                  <a:rPr lang="en-US" altLang="ja-JP" dirty="0"/>
                  <a:t>HF/6-311++G(</a:t>
                </a:r>
                <a:r>
                  <a:rPr lang="en-US" altLang="ja-JP" dirty="0" err="1"/>
                  <a:t>d,p</a:t>
                </a:r>
                <a:r>
                  <a:rPr lang="en-US" altLang="ja-JP" dirty="0"/>
                  <a:t>)</a:t>
                </a:r>
                <a:r>
                  <a:rPr lang="ja-JP" altLang="en-US" dirty="0"/>
                  <a:t>である</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732483"/>
              </a:xfrm>
              <a:blipFill>
                <a:blip r:embed="rId3"/>
                <a:stretch>
                  <a:fillRect r="-446" b="-163"/>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4433601"/>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1.5407</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1.3184</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1.1834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29</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07E589A5-3098-CD7F-84AA-21986E00F24E}"/>
              </a:ext>
            </a:extLst>
          </p:cNvPr>
          <p:cNvSpPr>
            <a:spLocks noGrp="1"/>
          </p:cNvSpPr>
          <p:nvPr>
            <p:ph type="title"/>
          </p:nvPr>
        </p:nvSpPr>
        <p:spPr/>
        <p:txBody>
          <a:bodyPr/>
          <a:lstStyle/>
          <a:p>
            <a:r>
              <a:rPr lang="en-US" altLang="ja-JP" dirty="0"/>
              <a:t>C</a:t>
            </a:r>
            <a:r>
              <a:rPr lang="ja-JP" altLang="en-US" dirty="0"/>
              <a:t>₂</a:t>
            </a:r>
            <a:r>
              <a:rPr lang="en-US" altLang="ja-JP" dirty="0"/>
              <a:t>H</a:t>
            </a:r>
            <a:r>
              <a:rPr lang="ja-JP" altLang="en-US" dirty="0"/>
              <a:t>₄の例</a:t>
            </a:r>
          </a:p>
        </p:txBody>
      </p:sp>
      <p:sp>
        <p:nvSpPr>
          <p:cNvPr id="10" name="テキスト プレースホルダー 9">
            <a:extLst>
              <a:ext uri="{FF2B5EF4-FFF2-40B4-BE49-F238E27FC236}">
                <a16:creationId xmlns:a16="http://schemas.microsoft.com/office/drawing/2014/main" id="{E622F750-1DC0-4075-35D8-30D1DB7545B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6996B5DA-3BB3-F20A-D59B-F79DD65CFA5A}"/>
              </a:ext>
            </a:extLst>
          </p:cNvPr>
          <p:cNvSpPr>
            <a:spLocks noGrp="1"/>
          </p:cNvSpPr>
          <p:nvPr>
            <p:ph type="sldNum" sz="quarter" idx="15"/>
          </p:nvPr>
        </p:nvSpPr>
        <p:spPr/>
        <p:txBody>
          <a:bodyPr/>
          <a:lstStyle/>
          <a:p>
            <a:fld id="{44CC7441-4F6D-4D99-AEAC-28C0433C7008}" type="slidenum">
              <a:rPr kumimoji="1" lang="ja-JP" altLang="en-US" smtClean="0"/>
              <a:pPr/>
              <a:t>30</a:t>
            </a:fld>
            <a:endParaRPr kumimoji="1" lang="ja-JP" altLang="en-US" dirty="0"/>
          </a:p>
        </p:txBody>
      </p:sp>
      <p:pic>
        <p:nvPicPr>
          <p:cNvPr id="39" name="コンテンツ プレースホルダー 38">
            <a:extLst>
              <a:ext uri="{FF2B5EF4-FFF2-40B4-BE49-F238E27FC236}">
                <a16:creationId xmlns:a16="http://schemas.microsoft.com/office/drawing/2014/main" id="{3291350E-5E7B-D460-C9C7-EA80668D761A}"/>
              </a:ext>
            </a:extLst>
          </p:cNvPr>
          <p:cNvPicPr>
            <a:picLocks noGrp="1" noChangeAspect="1"/>
          </p:cNvPicPr>
          <p:nvPr>
            <p:ph idx="16"/>
          </p:nvPr>
        </p:nvPicPr>
        <p:blipFill>
          <a:blip r:embed="rId2"/>
          <a:stretch>
            <a:fillRect/>
          </a:stretch>
        </p:blipFill>
        <p:spPr>
          <a:xfrm>
            <a:off x="4572000" y="859396"/>
            <a:ext cx="2052638" cy="1695920"/>
          </a:xfrm>
        </p:spPr>
      </p:pic>
      <p:pic>
        <p:nvPicPr>
          <p:cNvPr id="41" name="コンテンツ プレースホルダー 40">
            <a:extLst>
              <a:ext uri="{FF2B5EF4-FFF2-40B4-BE49-F238E27FC236}">
                <a16:creationId xmlns:a16="http://schemas.microsoft.com/office/drawing/2014/main" id="{D1B463D2-AA60-B49C-ED3A-6CFB2EF5782F}"/>
              </a:ext>
            </a:extLst>
          </p:cNvPr>
          <p:cNvPicPr>
            <a:picLocks noGrp="1" noChangeAspect="1"/>
          </p:cNvPicPr>
          <p:nvPr>
            <p:ph idx="17"/>
          </p:nvPr>
        </p:nvPicPr>
        <p:blipFill>
          <a:blip r:embed="rId3"/>
          <a:stretch>
            <a:fillRect/>
          </a:stretch>
        </p:blipFill>
        <p:spPr>
          <a:xfrm>
            <a:off x="6624638" y="860052"/>
            <a:ext cx="2051050" cy="1694608"/>
          </a:xfrm>
        </p:spPr>
      </p:pic>
      <p:pic>
        <p:nvPicPr>
          <p:cNvPr id="43" name="コンテンツ プレースホルダー 42">
            <a:extLst>
              <a:ext uri="{FF2B5EF4-FFF2-40B4-BE49-F238E27FC236}">
                <a16:creationId xmlns:a16="http://schemas.microsoft.com/office/drawing/2014/main" id="{EF03DE4E-12DE-BEAC-3D53-ADEEAFB65A38}"/>
              </a:ext>
            </a:extLst>
          </p:cNvPr>
          <p:cNvPicPr>
            <a:picLocks noGrp="1" noChangeAspect="1"/>
          </p:cNvPicPr>
          <p:nvPr>
            <p:ph idx="18"/>
          </p:nvPr>
        </p:nvPicPr>
        <p:blipFill>
          <a:blip r:embed="rId4"/>
          <a:stretch>
            <a:fillRect/>
          </a:stretch>
        </p:blipFill>
        <p:spPr>
          <a:xfrm>
            <a:off x="468313" y="2588840"/>
            <a:ext cx="2051050" cy="1694608"/>
          </a:xfrm>
        </p:spPr>
      </p:pic>
      <p:pic>
        <p:nvPicPr>
          <p:cNvPr id="45" name="コンテンツ プレースホルダー 44">
            <a:extLst>
              <a:ext uri="{FF2B5EF4-FFF2-40B4-BE49-F238E27FC236}">
                <a16:creationId xmlns:a16="http://schemas.microsoft.com/office/drawing/2014/main" id="{9DB7AC05-C672-49A0-D062-EF7ACB7CD6E9}"/>
              </a:ext>
            </a:extLst>
          </p:cNvPr>
          <p:cNvPicPr>
            <a:picLocks noGrp="1" noChangeAspect="1"/>
          </p:cNvPicPr>
          <p:nvPr>
            <p:ph idx="19"/>
          </p:nvPr>
        </p:nvPicPr>
        <p:blipFill>
          <a:blip r:embed="rId5"/>
          <a:stretch>
            <a:fillRect/>
          </a:stretch>
        </p:blipFill>
        <p:spPr>
          <a:xfrm>
            <a:off x="2519363" y="2588184"/>
            <a:ext cx="2052637" cy="1695919"/>
          </a:xfrm>
        </p:spPr>
      </p:pic>
      <p:pic>
        <p:nvPicPr>
          <p:cNvPr id="47" name="コンテンツ プレースホルダー 46">
            <a:extLst>
              <a:ext uri="{FF2B5EF4-FFF2-40B4-BE49-F238E27FC236}">
                <a16:creationId xmlns:a16="http://schemas.microsoft.com/office/drawing/2014/main" id="{763B551B-C8E7-0E44-430E-3F4DFDAE0DE5}"/>
              </a:ext>
            </a:extLst>
          </p:cNvPr>
          <p:cNvPicPr>
            <a:picLocks noGrp="1" noChangeAspect="1"/>
          </p:cNvPicPr>
          <p:nvPr>
            <p:ph idx="20"/>
          </p:nvPr>
        </p:nvPicPr>
        <p:blipFill>
          <a:blip r:embed="rId6"/>
          <a:stretch>
            <a:fillRect/>
          </a:stretch>
        </p:blipFill>
        <p:spPr>
          <a:xfrm>
            <a:off x="4572000" y="2588184"/>
            <a:ext cx="2052638" cy="1695920"/>
          </a:xfrm>
        </p:spPr>
      </p:pic>
      <p:pic>
        <p:nvPicPr>
          <p:cNvPr id="35" name="コンテンツ プレースホルダー 34">
            <a:extLst>
              <a:ext uri="{FF2B5EF4-FFF2-40B4-BE49-F238E27FC236}">
                <a16:creationId xmlns:a16="http://schemas.microsoft.com/office/drawing/2014/main" id="{E8E07D81-8447-A252-8FFE-42F2140E9542}"/>
              </a:ext>
            </a:extLst>
          </p:cNvPr>
          <p:cNvPicPr>
            <a:picLocks noGrp="1" noChangeAspect="1"/>
          </p:cNvPicPr>
          <p:nvPr>
            <p:ph idx="1"/>
          </p:nvPr>
        </p:nvPicPr>
        <p:blipFill>
          <a:blip r:embed="rId7"/>
          <a:stretch>
            <a:fillRect/>
          </a:stretch>
        </p:blipFill>
        <p:spPr>
          <a:xfrm>
            <a:off x="468313" y="860052"/>
            <a:ext cx="2051050" cy="1694608"/>
          </a:xfrm>
        </p:spPr>
      </p:pic>
      <p:pic>
        <p:nvPicPr>
          <p:cNvPr id="37" name="コンテンツ プレースホルダー 36">
            <a:extLst>
              <a:ext uri="{FF2B5EF4-FFF2-40B4-BE49-F238E27FC236}">
                <a16:creationId xmlns:a16="http://schemas.microsoft.com/office/drawing/2014/main" id="{6AAFDA8E-5682-0BA1-49B8-406FB6CDF553}"/>
              </a:ext>
            </a:extLst>
          </p:cNvPr>
          <p:cNvPicPr>
            <a:picLocks noGrp="1" noChangeAspect="1"/>
          </p:cNvPicPr>
          <p:nvPr>
            <p:ph idx="14"/>
          </p:nvPr>
        </p:nvPicPr>
        <p:blipFill>
          <a:blip r:embed="rId8"/>
          <a:stretch>
            <a:fillRect/>
          </a:stretch>
        </p:blipFill>
        <p:spPr>
          <a:xfrm>
            <a:off x="2519363" y="859397"/>
            <a:ext cx="2052637" cy="1695919"/>
          </a:xfrm>
        </p:spPr>
      </p:pic>
      <p:pic>
        <p:nvPicPr>
          <p:cNvPr id="53" name="コンテンツ プレースホルダー 52">
            <a:extLst>
              <a:ext uri="{FF2B5EF4-FFF2-40B4-BE49-F238E27FC236}">
                <a16:creationId xmlns:a16="http://schemas.microsoft.com/office/drawing/2014/main" id="{D693AEDF-9091-BA43-39F6-428987BC1CB4}"/>
              </a:ext>
            </a:extLst>
          </p:cNvPr>
          <p:cNvPicPr>
            <a:picLocks noGrp="1" noChangeAspect="1"/>
          </p:cNvPicPr>
          <p:nvPr>
            <p:ph idx="21"/>
          </p:nvPr>
        </p:nvPicPr>
        <p:blipFill>
          <a:blip r:embed="rId9"/>
          <a:stretch>
            <a:fillRect/>
          </a:stretch>
        </p:blipFill>
        <p:spPr>
          <a:xfrm>
            <a:off x="6624638" y="2588840"/>
            <a:ext cx="2051050" cy="1694608"/>
          </a:xfrm>
        </p:spPr>
      </p:pic>
      <p:sp>
        <p:nvSpPr>
          <p:cNvPr id="55" name="テキスト ボックス 54">
            <a:extLst>
              <a:ext uri="{FF2B5EF4-FFF2-40B4-BE49-F238E27FC236}">
                <a16:creationId xmlns:a16="http://schemas.microsoft.com/office/drawing/2014/main" id="{CDAFDCB0-503D-7A56-0599-44423AFEFADA}"/>
              </a:ext>
            </a:extLst>
          </p:cNvPr>
          <p:cNvSpPr txBox="1"/>
          <p:nvPr/>
        </p:nvSpPr>
        <p:spPr>
          <a:xfrm>
            <a:off x="468313"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6" name="テキスト ボックス 55">
            <a:extLst>
              <a:ext uri="{FF2B5EF4-FFF2-40B4-BE49-F238E27FC236}">
                <a16:creationId xmlns:a16="http://schemas.microsoft.com/office/drawing/2014/main" id="{A4529944-CCDF-B08A-EB1A-AFE827D69A8F}"/>
              </a:ext>
            </a:extLst>
          </p:cNvPr>
          <p:cNvSpPr txBox="1"/>
          <p:nvPr/>
        </p:nvSpPr>
        <p:spPr>
          <a:xfrm>
            <a:off x="2519362"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7" name="テキスト ボックス 56">
            <a:extLst>
              <a:ext uri="{FF2B5EF4-FFF2-40B4-BE49-F238E27FC236}">
                <a16:creationId xmlns:a16="http://schemas.microsoft.com/office/drawing/2014/main" id="{2869D822-F7EF-3CBF-4584-6EDFCDC810DF}"/>
              </a:ext>
            </a:extLst>
          </p:cNvPr>
          <p:cNvSpPr txBox="1"/>
          <p:nvPr/>
        </p:nvSpPr>
        <p:spPr>
          <a:xfrm>
            <a:off x="4573588"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8" name="テキスト ボックス 57">
            <a:extLst>
              <a:ext uri="{FF2B5EF4-FFF2-40B4-BE49-F238E27FC236}">
                <a16:creationId xmlns:a16="http://schemas.microsoft.com/office/drawing/2014/main" id="{7CA058DD-EB68-A4DE-9879-38F068EF736E}"/>
              </a:ext>
            </a:extLst>
          </p:cNvPr>
          <p:cNvSpPr txBox="1"/>
          <p:nvPr/>
        </p:nvSpPr>
        <p:spPr>
          <a:xfrm>
            <a:off x="6624637"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9" name="テキスト ボックス 58">
            <a:extLst>
              <a:ext uri="{FF2B5EF4-FFF2-40B4-BE49-F238E27FC236}">
                <a16:creationId xmlns:a16="http://schemas.microsoft.com/office/drawing/2014/main" id="{FFB4D2F6-B427-6E03-0AA9-063F390C2AB6}"/>
              </a:ext>
            </a:extLst>
          </p:cNvPr>
          <p:cNvSpPr txBox="1"/>
          <p:nvPr/>
        </p:nvSpPr>
        <p:spPr>
          <a:xfrm>
            <a:off x="468312"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0" name="テキスト ボックス 59">
            <a:extLst>
              <a:ext uri="{FF2B5EF4-FFF2-40B4-BE49-F238E27FC236}">
                <a16:creationId xmlns:a16="http://schemas.microsoft.com/office/drawing/2014/main" id="{F785A7F6-7236-A16C-1AE4-A7E7C890124E}"/>
              </a:ext>
            </a:extLst>
          </p:cNvPr>
          <p:cNvSpPr txBox="1"/>
          <p:nvPr/>
        </p:nvSpPr>
        <p:spPr>
          <a:xfrm>
            <a:off x="2519361"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1" name="テキスト ボックス 60">
            <a:extLst>
              <a:ext uri="{FF2B5EF4-FFF2-40B4-BE49-F238E27FC236}">
                <a16:creationId xmlns:a16="http://schemas.microsoft.com/office/drawing/2014/main" id="{237C1779-DAD9-EDB4-FABC-AB293322D3BD}"/>
              </a:ext>
            </a:extLst>
          </p:cNvPr>
          <p:cNvSpPr txBox="1"/>
          <p:nvPr/>
        </p:nvSpPr>
        <p:spPr>
          <a:xfrm>
            <a:off x="4573587" y="4283448"/>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62" name="テキスト ボックス 61">
            <a:extLst>
              <a:ext uri="{FF2B5EF4-FFF2-40B4-BE49-F238E27FC236}">
                <a16:creationId xmlns:a16="http://schemas.microsoft.com/office/drawing/2014/main" id="{8C3C7BC3-14D4-C05A-F0F3-0902D7D51DD9}"/>
              </a:ext>
            </a:extLst>
          </p:cNvPr>
          <p:cNvSpPr txBox="1"/>
          <p:nvPr/>
        </p:nvSpPr>
        <p:spPr>
          <a:xfrm>
            <a:off x="6624636"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A5EA72E-6681-F98B-9872-AFCA9AA42500}"/>
                  </a:ext>
                </a:extLst>
              </p:cNvPr>
              <p:cNvSpPr txBox="1"/>
              <p:nvPr/>
            </p:nvSpPr>
            <p:spPr>
              <a:xfrm>
                <a:off x="2916261" y="4534423"/>
                <a:ext cx="3311478" cy="62792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ja-JP" altLang="en-US" dirty="0" smtClean="0">
                          <a:latin typeface="Cambria Math" panose="02040503050406030204" pitchFamily="18" charset="0"/>
                        </a:rPr>
                        <m:t>結合次数＝</m:t>
                      </m:r>
                      <m:f>
                        <m:fPr>
                          <m:ctrlPr>
                            <a:rPr lang="en-US" altLang="ja-JP" i="1" dirty="0" smtClean="0">
                              <a:latin typeface="Cambria Math" panose="02040503050406030204" pitchFamily="18" charset="0"/>
                            </a:rPr>
                          </m:ctrlPr>
                        </m:fPr>
                        <m:num>
                          <m:r>
                            <a:rPr lang="en-US" altLang="ja-JP" b="0" i="0" dirty="0" smtClean="0">
                              <a:solidFill>
                                <a:schemeClr val="accent4"/>
                              </a:solidFill>
                              <a:latin typeface="Cambria Math" panose="02040503050406030204" pitchFamily="18" charset="0"/>
                            </a:rPr>
                            <m:t>10</m:t>
                          </m:r>
                          <m:r>
                            <a:rPr lang="en-US" altLang="ja-JP" dirty="0">
                              <a:latin typeface="Cambria Math" panose="02040503050406030204" pitchFamily="18" charset="0"/>
                            </a:rPr>
                            <m:t>−</m:t>
                          </m:r>
                          <m:r>
                            <a:rPr lang="en-US" altLang="ja-JP" b="0" i="1" dirty="0" smtClean="0">
                              <a:solidFill>
                                <a:schemeClr val="accent1"/>
                              </a:solidFill>
                              <a:latin typeface="Cambria Math" panose="02040503050406030204" pitchFamily="18" charset="0"/>
                            </a:rPr>
                            <m:t>6</m:t>
                          </m:r>
                        </m:num>
                        <m:den>
                          <m:r>
                            <a:rPr lang="en-US" altLang="ja-JP" dirty="0" smtClean="0">
                              <a:latin typeface="Cambria Math" panose="02040503050406030204" pitchFamily="18" charset="0"/>
                            </a:rPr>
                            <m:t>2</m:t>
                          </m:r>
                        </m:den>
                      </m:f>
                      <m:r>
                        <a:rPr lang="en-US" altLang="ja-JP" b="0" i="1" dirty="0" smtClean="0">
                          <a:latin typeface="Cambria Math" panose="02040503050406030204" pitchFamily="18" charset="0"/>
                        </a:rPr>
                        <m:t>=2</m:t>
                      </m:r>
                    </m:oMath>
                  </m:oMathPara>
                </a14:m>
                <a:endParaRPr lang="ja-JP" altLang="en-US" dirty="0"/>
              </a:p>
            </p:txBody>
          </p:sp>
        </mc:Choice>
        <mc:Fallback xmlns="">
          <p:sp>
            <p:nvSpPr>
              <p:cNvPr id="64" name="テキスト ボックス 63">
                <a:extLst>
                  <a:ext uri="{FF2B5EF4-FFF2-40B4-BE49-F238E27FC236}">
                    <a16:creationId xmlns:a16="http://schemas.microsoft.com/office/drawing/2014/main" id="{1A5EA72E-6681-F98B-9872-AFCA9AA42500}"/>
                  </a:ext>
                </a:extLst>
              </p:cNvPr>
              <p:cNvSpPr txBox="1">
                <a:spLocks noRot="1" noChangeAspect="1" noMove="1" noResize="1" noEditPoints="1" noAdjustHandles="1" noChangeArrowheads="1" noChangeShapeType="1" noTextEdit="1"/>
              </p:cNvSpPr>
              <p:nvPr/>
            </p:nvSpPr>
            <p:spPr>
              <a:xfrm>
                <a:off x="2916261" y="4534423"/>
                <a:ext cx="3311478" cy="627929"/>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520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dirty="0"/>
              <a:t>DL-</a:t>
            </a:r>
            <a:r>
              <a:rPr kumimoji="1" lang="ja-JP" altLang="en-US" sz="1300" dirty="0"/>
              <a:t>メントールを作り</a:t>
            </a:r>
            <a:r>
              <a:rPr lang="en-US" altLang="ja-JP" dirty="0"/>
              <a:t>PM6</a:t>
            </a:r>
            <a:r>
              <a:rPr kumimoji="1" lang="ja-JP" altLang="en-US" sz="1300" dirty="0"/>
              <a:t>で</a:t>
            </a:r>
            <a:br>
              <a:rPr kumimoji="1" lang="en-US" altLang="ja-JP" sz="1300" dirty="0"/>
            </a:br>
            <a:r>
              <a:rPr lang="en-US" altLang="ja-JP" dirty="0" err="1"/>
              <a:t>Opt+Freq</a:t>
            </a:r>
            <a:r>
              <a:rPr lang="ja-JP" altLang="en-US" dirty="0"/>
              <a:t>を計算</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r>
              <a:rPr lang="en-US" altLang="ja-JP" dirty="0"/>
              <a:t>https://pubchem.ncbi.nlm.nih.gov/compound/1254#section=3D-Conformer</a:t>
            </a:r>
            <a:endParaRPr lang="ja-JP" altLang="en-US" dirty="0"/>
          </a:p>
        </p:txBody>
      </p:sp>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31</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3"/>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3373" y="3030493"/>
            <a:ext cx="415274" cy="415274"/>
          </a:xfrm>
          <a:prstGeom prst="rect">
            <a:avLst/>
          </a:prstGeom>
        </p:spPr>
      </p:pic>
      <p:pic>
        <p:nvPicPr>
          <p:cNvPr id="29" name="コンテンツ プレースホルダー 28" descr="屋内, 小さい, テーブル, 座る が含まれている画像&#10;&#10;自動的に生成された説明">
            <a:extLst>
              <a:ext uri="{FF2B5EF4-FFF2-40B4-BE49-F238E27FC236}">
                <a16:creationId xmlns:a16="http://schemas.microsoft.com/office/drawing/2014/main" id="{8E3F0E74-8A6F-B1F6-62F8-4B271BA3EA08}"/>
              </a:ext>
            </a:extLst>
          </p:cNvPr>
          <p:cNvPicPr>
            <a:picLocks noGrp="1" noChangeAspect="1"/>
          </p:cNvPicPr>
          <p:nvPr>
            <p:ph idx="14"/>
          </p:nvPr>
        </p:nvPicPr>
        <p:blipFill>
          <a:blip r:embed="rId6"/>
          <a:stretch>
            <a:fillRect/>
          </a:stretch>
        </p:blipFill>
        <p:spPr>
          <a:xfrm>
            <a:off x="3357300" y="842963"/>
            <a:ext cx="5164662" cy="3457575"/>
          </a:xfrm>
        </p:spPr>
      </p:pic>
    </p:spTree>
    <p:extLst>
      <p:ext uri="{BB962C8B-B14F-4D97-AF65-F5344CB8AC3E}">
        <p14:creationId xmlns:p14="http://schemas.microsoft.com/office/powerpoint/2010/main" val="1769271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コンテンツ プレースホルダー 21">
            <a:extLst>
              <a:ext uri="{FF2B5EF4-FFF2-40B4-BE49-F238E27FC236}">
                <a16:creationId xmlns:a16="http://schemas.microsoft.com/office/drawing/2014/main" id="{620AD8E3-4EDF-63A5-DF9B-687E39F38BFE}"/>
              </a:ext>
            </a:extLst>
          </p:cNvPr>
          <p:cNvPicPr>
            <a:picLocks noGrp="1" noChangeAspect="1"/>
          </p:cNvPicPr>
          <p:nvPr>
            <p:ph idx="1"/>
          </p:nvPr>
        </p:nvPicPr>
        <p:blipFill>
          <a:blip r:embed="rId2"/>
          <a:stretch>
            <a:fillRect/>
          </a:stretch>
        </p:blipFill>
        <p:spPr>
          <a:xfrm>
            <a:off x="619222" y="842963"/>
            <a:ext cx="2433443"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32</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cxnSpLocks/>
            <a:stCxn id="17" idx="0"/>
          </p:cNvCxnSpPr>
          <p:nvPr/>
        </p:nvCxnSpPr>
        <p:spPr>
          <a:xfrm flipH="1" flipV="1">
            <a:off x="1936750" y="3124200"/>
            <a:ext cx="958766" cy="12801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 name="コンテンツ プレースホルダー 14">
            <a:extLst>
              <a:ext uri="{FF2B5EF4-FFF2-40B4-BE49-F238E27FC236}">
                <a16:creationId xmlns:a16="http://schemas.microsoft.com/office/drawing/2014/main" id="{5A10CF5B-14FF-723A-9F90-04D10EBF5F84}"/>
              </a:ext>
            </a:extLst>
          </p:cNvPr>
          <p:cNvPicPr>
            <a:picLocks noGrp="1" noChangeAspect="1"/>
          </p:cNvPicPr>
          <p:nvPr>
            <p:ph idx="14"/>
          </p:nvPr>
        </p:nvPicPr>
        <p:blipFill>
          <a:blip r:embed="rId3"/>
          <a:stretch>
            <a:fillRect/>
          </a:stretch>
        </p:blipFill>
        <p:spPr>
          <a:xfrm>
            <a:off x="3225761" y="842963"/>
            <a:ext cx="5427740" cy="3457575"/>
          </a:xfrm>
        </p:spPr>
      </p:pic>
      <p:cxnSp>
        <p:nvCxnSpPr>
          <p:cNvPr id="24" name="直線矢印コネクタ 23">
            <a:extLst>
              <a:ext uri="{FF2B5EF4-FFF2-40B4-BE49-F238E27FC236}">
                <a16:creationId xmlns:a16="http://schemas.microsoft.com/office/drawing/2014/main" id="{936B5DAD-1C15-E65E-627D-BF49AE41F951}"/>
              </a:ext>
            </a:extLst>
          </p:cNvPr>
          <p:cNvCxnSpPr>
            <a:cxnSpLocks/>
          </p:cNvCxnSpPr>
          <p:nvPr/>
        </p:nvCxnSpPr>
        <p:spPr>
          <a:xfrm flipH="1">
            <a:off x="1765300" y="596257"/>
            <a:ext cx="736600" cy="5558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32EA97E-BD1C-6399-4030-06C16D16A1D9}"/>
              </a:ext>
            </a:extLst>
          </p:cNvPr>
          <p:cNvSpPr txBox="1"/>
          <p:nvPr/>
        </p:nvSpPr>
        <p:spPr>
          <a:xfrm>
            <a:off x="2416133" y="459750"/>
            <a:ext cx="1789000"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収束判定も確認せよ</a:t>
            </a:r>
            <a:endParaRPr lang="ja-JP" altLang="en-US" sz="1300" b="1" dirty="0">
              <a:solidFill>
                <a:schemeClr val="accent4"/>
              </a:solidFill>
            </a:endParaRPr>
          </a:p>
        </p:txBody>
      </p:sp>
    </p:spTree>
    <p:extLst>
      <p:ext uri="{BB962C8B-B14F-4D97-AF65-F5344CB8AC3E}">
        <p14:creationId xmlns:p14="http://schemas.microsoft.com/office/powerpoint/2010/main" val="111563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rc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rc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33</a:t>
            </a:fld>
            <a:endParaRPr kumimoji="1" lang="ja-JP" altLang="en-US"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554676"/>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pic>
        <p:nvPicPr>
          <p:cNvPr id="12" name="グラフィックス 11" descr="カーソル 単色塗りつぶし">
            <a:extLst>
              <a:ext uri="{FF2B5EF4-FFF2-40B4-BE49-F238E27FC236}">
                <a16:creationId xmlns:a16="http://schemas.microsoft.com/office/drawing/2014/main" id="{E43323CC-EDFB-A39A-387E-BCD66712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1456170"/>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79397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en-US" altLang="ja-JP" dirty="0">
              <a:solidFill>
                <a:srgbClr val="24292F"/>
              </a:solidFill>
            </a:endParaRPr>
          </a:p>
          <a:p>
            <a:pPr marL="285750" indent="-285750" algn="l">
              <a:buFont typeface="Arial" panose="020B0604020202020204" pitchFamily="34" charset="0"/>
              <a:buChar char="•"/>
            </a:pPr>
            <a:r>
              <a:rPr kumimoji="1" lang="en-US" altLang="ja-JP" dirty="0">
                <a:hlinkClick r:id="rId10"/>
              </a:rPr>
              <a:t>COD</a:t>
            </a:r>
            <a:r>
              <a:rPr lang="en-US" altLang="ja-JP" b="0" i="0" dirty="0">
                <a:solidFill>
                  <a:srgbClr val="24292F"/>
                </a:solidFill>
                <a:effectLst/>
              </a:rPr>
              <a:t> </a:t>
            </a:r>
            <a:r>
              <a:rPr lang="ja-JP" altLang="en-US" b="0" i="0" dirty="0">
                <a:solidFill>
                  <a:srgbClr val="24292F"/>
                </a:solidFill>
                <a:effectLst/>
              </a:rPr>
              <a:t>　</a:t>
            </a:r>
            <a:r>
              <a:rPr lang="en-US" altLang="ja-JP" b="0" i="0" dirty="0">
                <a:solidFill>
                  <a:srgbClr val="24292F"/>
                </a:solidFill>
                <a:effectLst/>
              </a:rPr>
              <a:t> - </a:t>
            </a:r>
            <a:r>
              <a:rPr lang="ja-JP" altLang="en-US" b="0" i="0" dirty="0">
                <a:solidFill>
                  <a:srgbClr val="24292F"/>
                </a:solidFill>
                <a:effectLst/>
              </a:rPr>
              <a:t>　 結晶構造データベース</a:t>
            </a:r>
            <a:r>
              <a:rPr lang="en-US" altLang="ja-JP" b="0" i="0" dirty="0">
                <a:solidFill>
                  <a:srgbClr val="24292F"/>
                </a:solidFill>
                <a:effectLst/>
              </a:rPr>
              <a:t> </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34</a:t>
            </a:fld>
            <a:endParaRPr kumimoji="1" lang="ja-JP" altLang="en-US" dirty="0"/>
          </a:p>
        </p:txBody>
      </p:sp>
    </p:spTree>
    <p:extLst>
      <p:ext uri="{BB962C8B-B14F-4D97-AF65-F5344CB8AC3E}">
        <p14:creationId xmlns:p14="http://schemas.microsoft.com/office/powerpoint/2010/main" val="423153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r>
              <a:rPr lang="en-US" altLang="ja-JP" dirty="0"/>
              <a:t>https://pubchem.ncbi.nlm.nih.gov/compound/1254</a:t>
            </a:r>
            <a:endParaRPr lang="ja-JP" altLang="en-US" dirty="0"/>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35</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rc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r>
              <a:rPr lang="en-US" altLang="ja-JP" dirty="0"/>
              <a:t>https://pubchem.ncbi.nlm.nih.gov/compound/1254</a:t>
            </a:r>
            <a:endParaRPr lang="ja-JP" altLang="en-US" dirty="0"/>
          </a:p>
        </p:txBody>
      </p:sp>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36</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b="1"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1905000" y="2832100"/>
            <a:ext cx="1059165" cy="155583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 name="コンテンツ プレースホルダー 16">
            <a:extLst>
              <a:ext uri="{FF2B5EF4-FFF2-40B4-BE49-F238E27FC236}">
                <a16:creationId xmlns:a16="http://schemas.microsoft.com/office/drawing/2014/main" id="{29707D2A-1BBA-D1B0-D724-94C76B605570}"/>
              </a:ext>
            </a:extLst>
          </p:cNvPr>
          <p:cNvPicPr>
            <a:picLocks noGrp="1" noChangeAspect="1"/>
          </p:cNvPicPr>
          <p:nvPr>
            <p:ph idx="14"/>
          </p:nvPr>
        </p:nvPicPr>
        <p:blipFill>
          <a:blip r:embed="rId3"/>
          <a:stretch>
            <a:fillRect/>
          </a:stretch>
        </p:blipFill>
        <p:spPr>
          <a:xfrm>
            <a:off x="3225761" y="842963"/>
            <a:ext cx="5427740" cy="3457575"/>
          </a:xfrm>
        </p:spPr>
      </p:pic>
    </p:spTree>
    <p:extLst>
      <p:ext uri="{BB962C8B-B14F-4D97-AF65-F5344CB8AC3E}">
        <p14:creationId xmlns:p14="http://schemas.microsoft.com/office/powerpoint/2010/main" val="146929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）の密度から説明した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37</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EA6309-6278-7254-41F8-4149312AA3A9}"/>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5CC0A7B2-B6ED-326B-14F6-0931D4A05D18}"/>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9958ABCE-B865-B243-FA7E-2FAB8A064EE8}"/>
              </a:ext>
            </a:extLst>
          </p:cNvPr>
          <p:cNvGraphicFramePr>
            <a:graphicFrameLocks noGrp="1"/>
          </p:cNvGraphicFramePr>
          <p:nvPr>
            <p:ph idx="1"/>
            <p:extLst>
              <p:ext uri="{D42A27DB-BD31-4B8C-83A1-F6EECF244321}">
                <p14:modId xmlns:p14="http://schemas.microsoft.com/office/powerpoint/2010/main" val="1413192826"/>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構造最適化</a:t>
                      </a:r>
                      <a:r>
                        <a:rPr lang="en-US" altLang="ja-JP" sz="900" dirty="0"/>
                        <a:t>, 10</a:t>
                      </a:r>
                      <a:r>
                        <a:rPr lang="ja-JP" altLang="en-US" sz="900" dirty="0"/>
                        <a:t>電子系</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EE55A5B9-3F6E-D964-B446-1ECF7B495E8C}"/>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Tree>
    <p:extLst>
      <p:ext uri="{BB962C8B-B14F-4D97-AF65-F5344CB8AC3E}">
        <p14:creationId xmlns:p14="http://schemas.microsoft.com/office/powerpoint/2010/main" val="1611277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相対論補正として摂動的に</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b="0" i="1" dirty="0" smtClean="0">
                            <a:latin typeface="Cambria Math" panose="02040503050406030204" pitchFamily="18" charset="0"/>
                          </a:rPr>
                          <m:t>4</m:t>
                        </m:r>
                      </m:sup>
                    </m:sSup>
                  </m:oMath>
                </a14:m>
                <a:r>
                  <a:rPr lang="ja-JP" altLang="en-US" dirty="0"/>
                  <a:t>の項を取り入れることがある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39</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40</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41</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42</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77427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STO-</a:t>
                </a:r>
                <a14:m>
                  <m:oMath xmlns:m="http://schemas.openxmlformats.org/officeDocument/2006/math">
                    <m:r>
                      <a:rPr lang="en-US" altLang="ja-JP" i="1" dirty="0" smtClean="0">
                        <a:latin typeface="Cambria Math" panose="02040503050406030204" pitchFamily="18" charset="0"/>
                      </a:rPr>
                      <m:t>𝑛</m:t>
                    </m:r>
                  </m:oMath>
                </a14:m>
                <a:r>
                  <a:rPr lang="en-US" altLang="ja-JP" dirty="0"/>
                  <a:t>G</a:t>
                </a:r>
                <a:r>
                  <a:rPr lang="ja-JP" altLang="en-US" dirty="0"/>
                  <a:t>に限らず</a:t>
                </a:r>
                <a:r>
                  <a:rPr lang="en-US" altLang="ja-JP" dirty="0"/>
                  <a:t>, </a:t>
                </a:r>
                <a:r>
                  <a:rPr lang="ja-JP" altLang="en-US" dirty="0"/>
                  <a:t>基底関数のデータは</a:t>
                </a:r>
                <a:r>
                  <a:rPr lang="en-US" altLang="ja-JP" dirty="0"/>
                  <a:t> </a:t>
                </a:r>
                <a:r>
                  <a:rPr lang="en-US" altLang="ja-JP" dirty="0">
                    <a:hlinkClick r:id="rId8"/>
                  </a:rPr>
                  <a:t>https://www.basissetexchange.org/</a:t>
                </a:r>
                <a:r>
                  <a:rPr lang="en-US" altLang="ja-JP" dirty="0"/>
                  <a:t> </a:t>
                </a:r>
                <a:r>
                  <a:rPr lang="ja-JP" altLang="en-US" dirty="0"/>
                  <a:t>から入手可能である</a:t>
                </a:r>
                <a:r>
                  <a:rPr lang="en-US" altLang="ja-JP" dirty="0"/>
                  <a:t>.</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9"/>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43</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44</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171332637"/>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a:t>cc-</a:t>
            </a:r>
            <a:r>
              <a:rPr lang="en-US" altLang="ja-JP" dirty="0" err="1"/>
              <a:t>pVDZ</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45</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571740629"/>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cc-pVDZ</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p:txBody>
          <a:bodyPr/>
          <a:lstStyle/>
          <a:p>
            <a:r>
              <a:rPr kumimoji="1" lang="ja-JP" altLang="en-US" dirty="0"/>
              <a:t>いろいろな基底関数</a:t>
            </a:r>
            <a:endParaRPr lang="ja-JP" altLang="en-US" dirty="0"/>
          </a:p>
        </p:txBody>
      </p:sp>
      <p:graphicFrame>
        <p:nvGraphicFramePr>
          <p:cNvPr id="15"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
            <p:extLst>
              <p:ext uri="{D42A27DB-BD31-4B8C-83A1-F6EECF244321}">
                <p14:modId xmlns:p14="http://schemas.microsoft.com/office/powerpoint/2010/main" val="2076084250"/>
              </p:ext>
            </p:extLst>
          </p:nvPr>
        </p:nvGraphicFramePr>
        <p:xfrm>
          <a:off x="432000" y="720000"/>
          <a:ext cx="8280000" cy="4147200"/>
        </p:xfrm>
        <a:graphic>
          <a:graphicData uri="http://schemas.openxmlformats.org/drawingml/2006/table">
            <a:tbl>
              <a:tblPr firstRow="1" firstCol="1" bandRow="1">
                <a:tableStyleId>{2D5ABB26-0587-4C30-8999-92F81FD0307C}</a:tableStyleId>
              </a:tblPr>
              <a:tblGrid>
                <a:gridCol w="72000">
                  <a:extLst>
                    <a:ext uri="{9D8B030D-6E8A-4147-A177-3AD203B41FA5}">
                      <a16:colId xmlns:a16="http://schemas.microsoft.com/office/drawing/2014/main" val="3141254628"/>
                    </a:ext>
                  </a:extLst>
                </a:gridCol>
                <a:gridCol w="1008000">
                  <a:extLst>
                    <a:ext uri="{9D8B030D-6E8A-4147-A177-3AD203B41FA5}">
                      <a16:colId xmlns:a16="http://schemas.microsoft.com/office/drawing/2014/main" val="2951375479"/>
                    </a:ext>
                  </a:extLst>
                </a:gridCol>
                <a:gridCol w="3960000">
                  <a:extLst>
                    <a:ext uri="{9D8B030D-6E8A-4147-A177-3AD203B41FA5}">
                      <a16:colId xmlns:a16="http://schemas.microsoft.com/office/drawing/2014/main" val="1483552777"/>
                    </a:ext>
                  </a:extLst>
                </a:gridCol>
                <a:gridCol w="270000">
                  <a:extLst>
                    <a:ext uri="{9D8B030D-6E8A-4147-A177-3AD203B41FA5}">
                      <a16:colId xmlns:a16="http://schemas.microsoft.com/office/drawing/2014/main" val="2432590264"/>
                    </a:ext>
                  </a:extLst>
                </a:gridCol>
                <a:gridCol w="270000">
                  <a:extLst>
                    <a:ext uri="{9D8B030D-6E8A-4147-A177-3AD203B41FA5}">
                      <a16:colId xmlns:a16="http://schemas.microsoft.com/office/drawing/2014/main" val="1390206693"/>
                    </a:ext>
                  </a:extLst>
                </a:gridCol>
                <a:gridCol w="270000">
                  <a:extLst>
                    <a:ext uri="{9D8B030D-6E8A-4147-A177-3AD203B41FA5}">
                      <a16:colId xmlns:a16="http://schemas.microsoft.com/office/drawing/2014/main" val="2584853728"/>
                    </a:ext>
                  </a:extLst>
                </a:gridCol>
                <a:gridCol w="270000">
                  <a:extLst>
                    <a:ext uri="{9D8B030D-6E8A-4147-A177-3AD203B41FA5}">
                      <a16:colId xmlns:a16="http://schemas.microsoft.com/office/drawing/2014/main" val="4089343934"/>
                    </a:ext>
                  </a:extLst>
                </a:gridCol>
                <a:gridCol w="270000">
                  <a:extLst>
                    <a:ext uri="{9D8B030D-6E8A-4147-A177-3AD203B41FA5}">
                      <a16:colId xmlns:a16="http://schemas.microsoft.com/office/drawing/2014/main" val="3886871765"/>
                    </a:ext>
                  </a:extLst>
                </a:gridCol>
                <a:gridCol w="270000">
                  <a:extLst>
                    <a:ext uri="{9D8B030D-6E8A-4147-A177-3AD203B41FA5}">
                      <a16:colId xmlns:a16="http://schemas.microsoft.com/office/drawing/2014/main" val="781044291"/>
                    </a:ext>
                  </a:extLst>
                </a:gridCol>
                <a:gridCol w="270000">
                  <a:extLst>
                    <a:ext uri="{9D8B030D-6E8A-4147-A177-3AD203B41FA5}">
                      <a16:colId xmlns:a16="http://schemas.microsoft.com/office/drawing/2014/main" val="3690866619"/>
                    </a:ext>
                  </a:extLst>
                </a:gridCol>
                <a:gridCol w="270000">
                  <a:extLst>
                    <a:ext uri="{9D8B030D-6E8A-4147-A177-3AD203B41FA5}">
                      <a16:colId xmlns:a16="http://schemas.microsoft.com/office/drawing/2014/main" val="2192021182"/>
                    </a:ext>
                  </a:extLst>
                </a:gridCol>
                <a:gridCol w="270000">
                  <a:extLst>
                    <a:ext uri="{9D8B030D-6E8A-4147-A177-3AD203B41FA5}">
                      <a16:colId xmlns:a16="http://schemas.microsoft.com/office/drawing/2014/main" val="3589443526"/>
                    </a:ext>
                  </a:extLst>
                </a:gridCol>
                <a:gridCol w="270000">
                  <a:extLst>
                    <a:ext uri="{9D8B030D-6E8A-4147-A177-3AD203B41FA5}">
                      <a16:colId xmlns:a16="http://schemas.microsoft.com/office/drawing/2014/main" val="3425811948"/>
                    </a:ext>
                  </a:extLst>
                </a:gridCol>
                <a:gridCol w="270000">
                  <a:extLst>
                    <a:ext uri="{9D8B030D-6E8A-4147-A177-3AD203B41FA5}">
                      <a16:colId xmlns:a16="http://schemas.microsoft.com/office/drawing/2014/main" val="3182160317"/>
                    </a:ext>
                  </a:extLst>
                </a:gridCol>
                <a:gridCol w="27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700" kern="100" dirty="0">
                          <a:solidFill>
                            <a:schemeClr val="bg1"/>
                          </a:solidFill>
                          <a:effectLst/>
                          <a:latin typeface="+mn-ea"/>
                          <a:ea typeface="+mn-ea"/>
                          <a:cs typeface="Times New Roman" panose="02020603050405020304" pitchFamily="18" charset="0"/>
                        </a:rPr>
                        <a:t>特徴</a:t>
                      </a:r>
                      <a:endParaRPr lang="ja-JP" altLang="ja-JP" sz="70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C</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O</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F</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最小基底系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練習用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基底関数を短縮した</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型や</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型などの関数）を足したもの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 よく使われる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水素が重要なとき使う</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2s1p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なので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2×1+1×3=5.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以降に分散関数（拡がった関数）を足す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アニオンや励起状態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分子間力で重要</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以降に分極関数と分散関数を両方足したもの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以降だけでなく</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スプリットバレンストリプルゼータ基底系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以下略</a:t>
                      </a: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Pople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Correlation-Consistent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は分極</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V</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は原子価軌道を意味するダブルゼータ基底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上記のトリプルゼータ版</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Q</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と完全基底系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(CBS)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に収束するよう設計されている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104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pVDZ</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に分散関数を加えたもの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Danning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0" name="テキスト プレースホルダー 19">
            <a:extLst>
              <a:ext uri="{FF2B5EF4-FFF2-40B4-BE49-F238E27FC236}">
                <a16:creationId xmlns:a16="http://schemas.microsoft.com/office/drawing/2014/main" id="{252F0D1A-A1C6-6CE9-B61A-4685365A1CA0}"/>
              </a:ext>
            </a:extLst>
          </p:cNvPr>
          <p:cNvSpPr>
            <a:spLocks noGrp="1"/>
          </p:cNvSpPr>
          <p:nvPr>
            <p:ph type="body" sz="quarter" idx="13"/>
          </p:nvPr>
        </p:nvSpPr>
        <p:spPr/>
        <p:txBody>
          <a:bodyPr anchor="b"/>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解説は</a:t>
            </a:r>
            <a:r>
              <a:rPr lang="ja-JP" altLang="en-US" dirty="0">
                <a:hlinkClick r:id="rId3"/>
              </a:rPr>
              <a:t>英語版</a:t>
            </a:r>
            <a:r>
              <a:rPr lang="ja-JP" altLang="en-US" dirty="0"/>
              <a:t>または</a:t>
            </a:r>
            <a:r>
              <a:rPr lang="ja-JP" altLang="en-US" dirty="0">
                <a:hlinkClick r:id="rId4"/>
              </a:rPr>
              <a:t>日本語版</a:t>
            </a:r>
            <a:r>
              <a:rPr lang="ja-JP" altLang="en-US" dirty="0"/>
              <a:t>の公式</a:t>
            </a:r>
            <a:r>
              <a:rPr lang="en-US" altLang="ja-JP" dirty="0"/>
              <a:t>HP</a:t>
            </a:r>
            <a:r>
              <a:rPr lang="ja-JP" altLang="en-US" dirty="0"/>
              <a:t>または石田先生による</a:t>
            </a:r>
            <a:r>
              <a:rPr lang="ja-JP" altLang="en-US" dirty="0">
                <a:hlinkClick r:id="rId5"/>
              </a:rPr>
              <a:t>講義資料</a:t>
            </a:r>
            <a:r>
              <a:rPr lang="ja-JP" altLang="en-US" dirty="0"/>
              <a:t>などを参照されたい</a:t>
            </a:r>
            <a:r>
              <a:rPr lang="en-US" altLang="ja-JP" dirty="0"/>
              <a:t>. </a:t>
            </a:r>
            <a:r>
              <a:rPr lang="ja-JP" altLang="en-US" dirty="0"/>
              <a:t>右の数字はアウトプット内の</a:t>
            </a:r>
            <a:r>
              <a:rPr lang="en-US" altLang="ja-JP" dirty="0" err="1"/>
              <a:t>NBasis</a:t>
            </a:r>
            <a:r>
              <a:rPr lang="ja-JP" altLang="en-US" dirty="0"/>
              <a:t>を抜き出して表にしたもの</a:t>
            </a:r>
            <a:r>
              <a:rPr lang="en-US" altLang="ja-JP" dirty="0"/>
              <a:t>.</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4"/>
          </p:nvPr>
        </p:nvSpPr>
        <p:spPr/>
        <p:txBody>
          <a:bodyPr/>
          <a:lstStyle/>
          <a:p>
            <a:fld id="{44CC7441-4F6D-4D99-AEAC-28C0433C7008}" type="slidenum">
              <a:rPr lang="ja-JP" altLang="en-US" smtClean="0"/>
              <a:pPr/>
              <a:t>46</a:t>
            </a:fld>
            <a:endParaRPr lang="ja-JP" altLang="en-US"/>
          </a:p>
        </p:txBody>
      </p:sp>
      <p:graphicFrame>
        <p:nvGraphicFramePr>
          <p:cNvPr id="7" name="表 6">
            <a:extLst>
              <a:ext uri="{FF2B5EF4-FFF2-40B4-BE49-F238E27FC236}">
                <a16:creationId xmlns:a16="http://schemas.microsoft.com/office/drawing/2014/main" id="{728AA1E9-372E-279B-187D-86A0C368EFAB}"/>
              </a:ext>
            </a:extLst>
          </p:cNvPr>
          <p:cNvGraphicFramePr>
            <a:graphicFrameLocks noGrp="1"/>
          </p:cNvGraphicFramePr>
          <p:nvPr>
            <p:extLst>
              <p:ext uri="{D42A27DB-BD31-4B8C-83A1-F6EECF244321}">
                <p14:modId xmlns:p14="http://schemas.microsoft.com/office/powerpoint/2010/main" val="2469092135"/>
              </p:ext>
            </p:extLst>
          </p:nvPr>
        </p:nvGraphicFramePr>
        <p:xfrm>
          <a:off x="5472000" y="443700"/>
          <a:ext cx="3240000" cy="252000"/>
        </p:xfrm>
        <a:graphic>
          <a:graphicData uri="http://schemas.openxmlformats.org/drawingml/2006/table">
            <a:tbl>
              <a:tblPr firstRow="1" firstCol="1" bandRow="1">
                <a:tableStyleId>{2D5ABB26-0587-4C30-8999-92F81FD0307C}</a:tableStyleId>
              </a:tblPr>
              <a:tblGrid>
                <a:gridCol w="270000">
                  <a:extLst>
                    <a:ext uri="{9D8B030D-6E8A-4147-A177-3AD203B41FA5}">
                      <a16:colId xmlns:a16="http://schemas.microsoft.com/office/drawing/2014/main" val="2136682057"/>
                    </a:ext>
                  </a:extLst>
                </a:gridCol>
                <a:gridCol w="270000">
                  <a:extLst>
                    <a:ext uri="{9D8B030D-6E8A-4147-A177-3AD203B41FA5}">
                      <a16:colId xmlns:a16="http://schemas.microsoft.com/office/drawing/2014/main" val="3210567901"/>
                    </a:ext>
                  </a:extLst>
                </a:gridCol>
                <a:gridCol w="270000">
                  <a:extLst>
                    <a:ext uri="{9D8B030D-6E8A-4147-A177-3AD203B41FA5}">
                      <a16:colId xmlns:a16="http://schemas.microsoft.com/office/drawing/2014/main" val="207474852"/>
                    </a:ext>
                  </a:extLst>
                </a:gridCol>
                <a:gridCol w="270000">
                  <a:extLst>
                    <a:ext uri="{9D8B030D-6E8A-4147-A177-3AD203B41FA5}">
                      <a16:colId xmlns:a16="http://schemas.microsoft.com/office/drawing/2014/main" val="2706646753"/>
                    </a:ext>
                  </a:extLst>
                </a:gridCol>
                <a:gridCol w="270000">
                  <a:extLst>
                    <a:ext uri="{9D8B030D-6E8A-4147-A177-3AD203B41FA5}">
                      <a16:colId xmlns:a16="http://schemas.microsoft.com/office/drawing/2014/main" val="1795390093"/>
                    </a:ext>
                  </a:extLst>
                </a:gridCol>
                <a:gridCol w="270000">
                  <a:extLst>
                    <a:ext uri="{9D8B030D-6E8A-4147-A177-3AD203B41FA5}">
                      <a16:colId xmlns:a16="http://schemas.microsoft.com/office/drawing/2014/main" val="31233316"/>
                    </a:ext>
                  </a:extLst>
                </a:gridCol>
                <a:gridCol w="270000">
                  <a:extLst>
                    <a:ext uri="{9D8B030D-6E8A-4147-A177-3AD203B41FA5}">
                      <a16:colId xmlns:a16="http://schemas.microsoft.com/office/drawing/2014/main" val="3254276033"/>
                    </a:ext>
                  </a:extLst>
                </a:gridCol>
                <a:gridCol w="270000">
                  <a:extLst>
                    <a:ext uri="{9D8B030D-6E8A-4147-A177-3AD203B41FA5}">
                      <a16:colId xmlns:a16="http://schemas.microsoft.com/office/drawing/2014/main" val="3782909756"/>
                    </a:ext>
                  </a:extLst>
                </a:gridCol>
                <a:gridCol w="270000">
                  <a:extLst>
                    <a:ext uri="{9D8B030D-6E8A-4147-A177-3AD203B41FA5}">
                      <a16:colId xmlns:a16="http://schemas.microsoft.com/office/drawing/2014/main" val="3644177034"/>
                    </a:ext>
                  </a:extLst>
                </a:gridCol>
                <a:gridCol w="270000">
                  <a:extLst>
                    <a:ext uri="{9D8B030D-6E8A-4147-A177-3AD203B41FA5}">
                      <a16:colId xmlns:a16="http://schemas.microsoft.com/office/drawing/2014/main" val="1005049302"/>
                    </a:ext>
                  </a:extLst>
                </a:gridCol>
                <a:gridCol w="270000">
                  <a:extLst>
                    <a:ext uri="{9D8B030D-6E8A-4147-A177-3AD203B41FA5}">
                      <a16:colId xmlns:a16="http://schemas.microsoft.com/office/drawing/2014/main" val="1496746393"/>
                    </a:ext>
                  </a:extLst>
                </a:gridCol>
                <a:gridCol w="270000">
                  <a:extLst>
                    <a:ext uri="{9D8B030D-6E8A-4147-A177-3AD203B41FA5}">
                      <a16:colId xmlns:a16="http://schemas.microsoft.com/office/drawing/2014/main" val="2997752464"/>
                    </a:ext>
                  </a:extLst>
                </a:gridCol>
              </a:tblGrid>
              <a:tr h="144000">
                <a:tc gridSpan="2">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8">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082482"/>
                  </a:ext>
                </a:extLst>
              </a:tr>
              <a:tr h="108000">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243126"/>
                  </a:ext>
                </a:extLst>
              </a:tr>
            </a:tbl>
          </a:graphicData>
        </a:graphic>
      </p:graphicFrame>
    </p:spTree>
    <p:extLst>
      <p:ext uri="{BB962C8B-B14F-4D97-AF65-F5344CB8AC3E}">
        <p14:creationId xmlns:p14="http://schemas.microsoft.com/office/powerpoint/2010/main" val="3325137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0" name="コンテンツ プレースホルダー 19">
            <a:extLst>
              <a:ext uri="{FF2B5EF4-FFF2-40B4-BE49-F238E27FC236}">
                <a16:creationId xmlns:a16="http://schemas.microsoft.com/office/drawing/2014/main" id="{C93F762C-068C-1BB8-2AA9-550D8F3CE0C6}"/>
              </a:ext>
            </a:extLst>
          </p:cNvPr>
          <p:cNvSpPr>
            <a:spLocks noGrp="1"/>
          </p:cNvSpPr>
          <p:nvPr>
            <p:ph idx="1"/>
          </p:nvPr>
        </p:nvSpPr>
        <p:spPr>
          <a:xfrm>
            <a:off x="468000" y="843750"/>
            <a:ext cx="2736000" cy="3850913"/>
          </a:xfrm>
        </p:spPr>
        <p:txBody>
          <a:bodyPr/>
          <a:lstStyle/>
          <a:p>
            <a:r>
              <a:rPr lang="ja-JP" altLang="en-US" dirty="0"/>
              <a:t>基底関数の内訳や軌道指数は</a:t>
            </a:r>
            <a:r>
              <a:rPr lang="en-US" altLang="ja-JP" dirty="0" err="1"/>
              <a:t>GFPrint</a:t>
            </a:r>
            <a:r>
              <a:rPr lang="ja-JP" altLang="en-US" dirty="0"/>
              <a:t>キーワードで出力できる</a:t>
            </a:r>
            <a:r>
              <a:rPr lang="en-US" altLang="ja-JP" dirty="0"/>
              <a:t>.</a:t>
            </a:r>
          </a:p>
          <a:p>
            <a:r>
              <a:rPr lang="ja-JP" altLang="en-US" dirty="0"/>
              <a:t>例えば</a:t>
            </a:r>
            <a:r>
              <a:rPr lang="en-US" altLang="ja-JP" dirty="0"/>
              <a:t>H</a:t>
            </a:r>
            <a:r>
              <a:rPr lang="ja-JP" altLang="en-US" dirty="0"/>
              <a:t>の</a:t>
            </a:r>
            <a:r>
              <a:rPr lang="en-US" altLang="ja-JP" dirty="0"/>
              <a:t>4-31G</a:t>
            </a:r>
            <a:r>
              <a:rPr lang="ja-JP" altLang="en-US" dirty="0"/>
              <a:t>では</a:t>
            </a:r>
            <a:r>
              <a:rPr lang="en-US" altLang="ja-JP" dirty="0"/>
              <a:t>, </a:t>
            </a:r>
            <a:r>
              <a:rPr lang="ja-JP" altLang="en-US" dirty="0"/>
              <a:t>内殻という概念は存在しないので「</a:t>
            </a:r>
            <a:r>
              <a:rPr lang="en-US" altLang="ja-JP" dirty="0"/>
              <a:t>4</a:t>
            </a:r>
            <a:r>
              <a:rPr lang="ja-JP" altLang="en-US" dirty="0"/>
              <a:t>」は使われない</a:t>
            </a:r>
            <a:r>
              <a:rPr lang="en-US" altLang="ja-JP" dirty="0"/>
              <a:t>. </a:t>
            </a:r>
            <a:r>
              <a:rPr lang="ja-JP" altLang="en-US" dirty="0"/>
              <a:t>原子価軌道では「</a:t>
            </a:r>
            <a:r>
              <a:rPr lang="en-US" altLang="ja-JP" dirty="0"/>
              <a:t>3</a:t>
            </a:r>
            <a:r>
              <a:rPr lang="ja-JP" altLang="en-US" dirty="0"/>
              <a:t>」は</a:t>
            </a:r>
            <a:r>
              <a:rPr lang="en-US" altLang="ja-JP" dirty="0"/>
              <a:t>s</a:t>
            </a:r>
            <a:r>
              <a:rPr lang="ja-JP" altLang="en-US" dirty="0"/>
              <a:t>型の原始ガウス基底を</a:t>
            </a:r>
            <a:r>
              <a:rPr lang="en-US" altLang="ja-JP" dirty="0"/>
              <a:t>3</a:t>
            </a:r>
            <a:r>
              <a:rPr lang="ja-JP" altLang="en-US" dirty="0"/>
              <a:t>つ用いて</a:t>
            </a:r>
            <a:r>
              <a:rPr lang="en-US" altLang="ja-JP" dirty="0"/>
              <a:t>1</a:t>
            </a:r>
            <a:r>
              <a:rPr lang="ja-JP" altLang="en-US" dirty="0"/>
              <a:t>つの短縮ガウス基底を作り</a:t>
            </a:r>
            <a:r>
              <a:rPr lang="en-US" altLang="ja-JP" dirty="0"/>
              <a:t>, </a:t>
            </a:r>
            <a:r>
              <a:rPr lang="ja-JP" altLang="en-US" dirty="0"/>
              <a:t>残りの「</a:t>
            </a:r>
            <a:r>
              <a:rPr lang="en-US" altLang="ja-JP" dirty="0"/>
              <a:t>1</a:t>
            </a:r>
            <a:r>
              <a:rPr lang="ja-JP" altLang="en-US" dirty="0"/>
              <a:t>」は原始ガウス基底をそのまま用いている</a:t>
            </a:r>
            <a:r>
              <a:rPr lang="en-US" altLang="ja-JP" dirty="0"/>
              <a:t>. </a:t>
            </a:r>
            <a:r>
              <a:rPr lang="ja-JP" altLang="en-US" dirty="0"/>
              <a:t>合計すると</a:t>
            </a:r>
            <a:r>
              <a:rPr lang="en-US" altLang="ja-JP" dirty="0"/>
              <a:t>2s</a:t>
            </a:r>
            <a:r>
              <a:rPr lang="ja-JP" altLang="en-US" dirty="0"/>
              <a:t>であり</a:t>
            </a:r>
            <a:r>
              <a:rPr lang="en-US" altLang="ja-JP" dirty="0"/>
              <a:t>, </a:t>
            </a:r>
            <a:r>
              <a:rPr lang="en-US" altLang="ja-JP" dirty="0" err="1"/>
              <a:t>NBasis</a:t>
            </a:r>
            <a:r>
              <a:rPr lang="en-US" altLang="ja-JP" dirty="0"/>
              <a:t>=2</a:t>
            </a:r>
            <a:r>
              <a:rPr lang="ja-JP" altLang="en-US" dirty="0"/>
              <a:t>である</a:t>
            </a:r>
            <a:r>
              <a:rPr lang="en-US" altLang="ja-JP" dirty="0"/>
              <a:t>.</a:t>
            </a:r>
            <a:r>
              <a:rPr lang="ja-JP" altLang="en-US" dirty="0"/>
              <a:t> また</a:t>
            </a:r>
            <a:r>
              <a:rPr lang="en-US" altLang="ja-JP" dirty="0"/>
              <a:t>, H</a:t>
            </a:r>
            <a:r>
              <a:rPr lang="ja-JP" altLang="en-US" dirty="0"/>
              <a:t>の</a:t>
            </a:r>
            <a:r>
              <a:rPr lang="en-US" altLang="ja-JP" dirty="0"/>
              <a:t>6-31G(</a:t>
            </a:r>
            <a:r>
              <a:rPr lang="en-US" altLang="ja-JP" dirty="0" err="1"/>
              <a:t>d,p</a:t>
            </a:r>
            <a:r>
              <a:rPr lang="en-US" altLang="ja-JP" dirty="0"/>
              <a:t>)</a:t>
            </a:r>
            <a:r>
              <a:rPr lang="ja-JP" altLang="en-US" dirty="0"/>
              <a:t>では「</a:t>
            </a:r>
            <a:r>
              <a:rPr lang="en-US" altLang="ja-JP" dirty="0"/>
              <a:t>6</a:t>
            </a:r>
            <a:r>
              <a:rPr lang="ja-JP" altLang="en-US" dirty="0"/>
              <a:t>」と「</a:t>
            </a:r>
            <a:r>
              <a:rPr lang="en-US" altLang="ja-JP" dirty="0"/>
              <a:t>d</a:t>
            </a:r>
            <a:r>
              <a:rPr lang="ja-JP" altLang="en-US" dirty="0"/>
              <a:t>」は使われない</a:t>
            </a:r>
            <a:r>
              <a:rPr lang="en-US" altLang="ja-JP" dirty="0"/>
              <a:t>. </a:t>
            </a:r>
            <a:r>
              <a:rPr lang="ja-JP" altLang="en-US" dirty="0"/>
              <a:t>先ほどの「</a:t>
            </a:r>
            <a:r>
              <a:rPr lang="en-US" altLang="ja-JP" dirty="0"/>
              <a:t>31</a:t>
            </a:r>
            <a:r>
              <a:rPr lang="ja-JP" altLang="en-US" dirty="0"/>
              <a:t>」に「</a:t>
            </a:r>
            <a:r>
              <a:rPr lang="en-US" altLang="ja-JP" dirty="0"/>
              <a:t>p</a:t>
            </a:r>
            <a:r>
              <a:rPr lang="ja-JP" altLang="en-US" dirty="0"/>
              <a:t>」が加わった</a:t>
            </a:r>
            <a:r>
              <a:rPr lang="en-US" altLang="ja-JP" dirty="0"/>
              <a:t>2s1p</a:t>
            </a:r>
            <a:r>
              <a:rPr lang="ja-JP" altLang="en-US" dirty="0"/>
              <a:t>である</a:t>
            </a:r>
            <a:r>
              <a:rPr lang="en-US" altLang="ja-JP" dirty="0"/>
              <a:t>. p</a:t>
            </a:r>
            <a:r>
              <a:rPr lang="ja-JP" altLang="en-US" dirty="0"/>
              <a:t>型関数は</a:t>
            </a:r>
            <a:r>
              <a:rPr lang="en-US" altLang="ja-JP" dirty="0" err="1"/>
              <a:t>x,y,z</a:t>
            </a:r>
            <a:r>
              <a:rPr lang="ja-JP" altLang="en-US" dirty="0"/>
              <a:t>方向に対して計</a:t>
            </a:r>
            <a:r>
              <a:rPr lang="en-US" altLang="ja-JP" dirty="0"/>
              <a:t>3</a:t>
            </a:r>
            <a:r>
              <a:rPr lang="ja-JP" altLang="en-US" dirty="0"/>
              <a:t>つ使われるので</a:t>
            </a:r>
            <a:r>
              <a:rPr lang="en-US" altLang="ja-JP" dirty="0"/>
              <a:t>, </a:t>
            </a:r>
            <a:r>
              <a:rPr lang="en-US" altLang="ja-JP" dirty="0" err="1"/>
              <a:t>Nbasis</a:t>
            </a:r>
            <a:r>
              <a:rPr lang="en-US" altLang="ja-JP" dirty="0"/>
              <a:t>= 2</a:t>
            </a:r>
            <a:r>
              <a:rPr lang="ja-JP" altLang="en-US" dirty="0"/>
              <a:t>＋</a:t>
            </a:r>
            <a:r>
              <a:rPr lang="en-US" altLang="ja-JP" dirty="0"/>
              <a:t>1×3</a:t>
            </a:r>
            <a:r>
              <a:rPr lang="ja-JP" altLang="en-US" dirty="0"/>
              <a:t>＝</a:t>
            </a:r>
            <a:r>
              <a:rPr lang="en-US" altLang="ja-JP" dirty="0"/>
              <a:t>5.</a:t>
            </a:r>
          </a:p>
        </p:txBody>
      </p:sp>
      <p:sp>
        <p:nvSpPr>
          <p:cNvPr id="21" name="テキスト プレースホルダー 20">
            <a:extLst>
              <a:ext uri="{FF2B5EF4-FFF2-40B4-BE49-F238E27FC236}">
                <a16:creationId xmlns:a16="http://schemas.microsoft.com/office/drawing/2014/main" id="{F9C4934A-7225-F333-AF3C-DB2652DDE23A}"/>
              </a:ext>
            </a:extLst>
          </p:cNvPr>
          <p:cNvSpPr>
            <a:spLocks noGrp="1"/>
          </p:cNvSpPr>
          <p:nvPr>
            <p:ph type="body" sz="quarter" idx="13"/>
          </p:nvPr>
        </p:nvSpPr>
        <p:spPr/>
        <p:txBody>
          <a:bodyPr/>
          <a:lstStyle/>
          <a:p>
            <a:r>
              <a:rPr lang="en-US" altLang="ja-JP" dirty="0"/>
              <a:t>d</a:t>
            </a:r>
            <a:r>
              <a:rPr lang="ja-JP" altLang="en-US" dirty="0"/>
              <a:t>型の場合はデカルト基底関数の</a:t>
            </a:r>
            <a:r>
              <a:rPr lang="en-US" altLang="ja-JP" dirty="0" err="1"/>
              <a:t>xx,xy,xz,yy,yz,zz</a:t>
            </a:r>
            <a:r>
              <a:rPr lang="ja-JP" altLang="en-US" dirty="0"/>
              <a:t>計</a:t>
            </a:r>
            <a:r>
              <a:rPr lang="en-US" altLang="ja-JP" dirty="0"/>
              <a:t>6</a:t>
            </a:r>
            <a:r>
              <a:rPr lang="ja-JP" altLang="en-US" dirty="0"/>
              <a:t>個が</a:t>
            </a:r>
            <a:br>
              <a:rPr lang="en-US" altLang="ja-JP" dirty="0"/>
            </a:br>
            <a:r>
              <a:rPr lang="ja-JP" altLang="en-US" dirty="0"/>
              <a:t>使われる場合と純粋基底関数の</a:t>
            </a:r>
            <a:r>
              <a:rPr lang="en-US" altLang="ja-JP" dirty="0"/>
              <a:t>5</a:t>
            </a:r>
            <a:r>
              <a:rPr lang="ja-JP" altLang="en-US" dirty="0"/>
              <a:t>個の場合があるため注意</a:t>
            </a:r>
            <a:r>
              <a:rPr lang="en-US" altLang="ja-JP" dirty="0"/>
              <a:t>. </a:t>
            </a:r>
          </a:p>
          <a:p>
            <a:r>
              <a:rPr lang="en-US" altLang="ja-JP" dirty="0"/>
              <a:t>https://gaussian.com/basissets/</a:t>
            </a:r>
            <a:endParaRPr lang="ja-JP" altLang="en-US" dirty="0"/>
          </a:p>
        </p:txBody>
      </p:sp>
      <p:graphicFrame>
        <p:nvGraphicFramePr>
          <p:cNvPr id="16"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4"/>
            <p:extLst>
              <p:ext uri="{D42A27DB-BD31-4B8C-83A1-F6EECF244321}">
                <p14:modId xmlns:p14="http://schemas.microsoft.com/office/powerpoint/2010/main" val="2851585934"/>
              </p:ext>
            </p:extLst>
          </p:nvPr>
        </p:nvGraphicFramePr>
        <p:xfrm>
          <a:off x="3203575" y="842963"/>
          <a:ext cx="5471200" cy="4147200"/>
        </p:xfrm>
        <a:graphic>
          <a:graphicData uri="http://schemas.openxmlformats.org/drawingml/2006/table">
            <a:tbl>
              <a:tblPr firstRow="1" firstCol="1" bandRow="1">
                <a:tableStyleId>{2D5ABB26-0587-4C30-8999-92F81FD0307C}</a:tableStyleId>
              </a:tblPr>
              <a:tblGrid>
                <a:gridCol w="179200">
                  <a:extLst>
                    <a:ext uri="{9D8B030D-6E8A-4147-A177-3AD203B41FA5}">
                      <a16:colId xmlns:a16="http://schemas.microsoft.com/office/drawing/2014/main" val="3141254628"/>
                    </a:ext>
                  </a:extLst>
                </a:gridCol>
                <a:gridCol w="972000">
                  <a:extLst>
                    <a:ext uri="{9D8B030D-6E8A-4147-A177-3AD203B41FA5}">
                      <a16:colId xmlns:a16="http://schemas.microsoft.com/office/drawing/2014/main" val="2951375479"/>
                    </a:ext>
                  </a:extLst>
                </a:gridCol>
                <a:gridCol w="720000">
                  <a:extLst>
                    <a:ext uri="{9D8B030D-6E8A-4147-A177-3AD203B41FA5}">
                      <a16:colId xmlns:a16="http://schemas.microsoft.com/office/drawing/2014/main" val="2432590264"/>
                    </a:ext>
                  </a:extLst>
                </a:gridCol>
                <a:gridCol w="720000">
                  <a:extLst>
                    <a:ext uri="{9D8B030D-6E8A-4147-A177-3AD203B41FA5}">
                      <a16:colId xmlns:a16="http://schemas.microsoft.com/office/drawing/2014/main" val="1390206693"/>
                    </a:ext>
                  </a:extLst>
                </a:gridCol>
                <a:gridCol w="720000">
                  <a:extLst>
                    <a:ext uri="{9D8B030D-6E8A-4147-A177-3AD203B41FA5}">
                      <a16:colId xmlns:a16="http://schemas.microsoft.com/office/drawing/2014/main" val="2584853728"/>
                    </a:ext>
                  </a:extLst>
                </a:gridCol>
                <a:gridCol w="720000">
                  <a:extLst>
                    <a:ext uri="{9D8B030D-6E8A-4147-A177-3AD203B41FA5}">
                      <a16:colId xmlns:a16="http://schemas.microsoft.com/office/drawing/2014/main" val="3425811948"/>
                    </a:ext>
                  </a:extLst>
                </a:gridCol>
                <a:gridCol w="720000">
                  <a:extLst>
                    <a:ext uri="{9D8B030D-6E8A-4147-A177-3AD203B41FA5}">
                      <a16:colId xmlns:a16="http://schemas.microsoft.com/office/drawing/2014/main" val="3182160317"/>
                    </a:ext>
                  </a:extLst>
                </a:gridCol>
                <a:gridCol w="72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9s8p6d4f3g2h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a:xfrm>
            <a:off x="0" y="0"/>
            <a:ext cx="9144000" cy="468000"/>
          </a:xfrm>
        </p:spPr>
        <p:txBody>
          <a:bodyPr/>
          <a:lstStyle/>
          <a:p>
            <a:r>
              <a:rPr lang="ja-JP" altLang="en-US" dirty="0"/>
              <a:t>基底関数の内訳</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47</a:t>
            </a:fld>
            <a:endParaRPr lang="ja-JP" altLang="en-US"/>
          </a:p>
        </p:txBody>
      </p:sp>
    </p:spTree>
    <p:extLst>
      <p:ext uri="{BB962C8B-B14F-4D97-AF65-F5344CB8AC3E}">
        <p14:creationId xmlns:p14="http://schemas.microsoft.com/office/powerpoint/2010/main" val="1975181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en-US" altLang="ja-JP" sz="1300" b="0" i="0" smtClean="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48</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m:rPr>
                            <m:sty m:val="p"/>
                          </m:rPr>
                          <a:rPr lang="en-US" altLang="ja-JP" sz="1100" i="0">
                            <a:latin typeface="Cambria Math" panose="02040503050406030204" pitchFamily="18" charset="0"/>
                          </a:rPr>
                          <m:t>u</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274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アンチパターン集</a:t>
            </a:r>
            <a:r>
              <a:rPr kumimoji="1" lang="en-US" altLang="ja-JP" dirty="0"/>
              <a:t>, </a:t>
            </a:r>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原子単位について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コンテンツ プレースホルダー 10">
            <a:extLst>
              <a:ext uri="{FF2B5EF4-FFF2-40B4-BE49-F238E27FC236}">
                <a16:creationId xmlns:a16="http://schemas.microsoft.com/office/drawing/2014/main" id="{89C4F45D-D136-DB57-F9AC-307979780BFE}"/>
              </a:ext>
            </a:extLst>
          </p:cNvPr>
          <p:cNvGraphicFramePr>
            <a:graphicFrameLocks noGrp="1"/>
          </p:cNvGraphicFramePr>
          <p:nvPr>
            <p:ph idx="14"/>
            <p:extLst>
              <p:ext uri="{D42A27DB-BD31-4B8C-83A1-F6EECF244321}">
                <p14:modId xmlns:p14="http://schemas.microsoft.com/office/powerpoint/2010/main" val="2386156482"/>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accent4">
                        <a:lumMod val="20000"/>
                        <a:lumOff val="80000"/>
                      </a:schemeClr>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5575" cy="653114"/>
          </a:xfrm>
        </p:spPr>
        <p:txBody>
          <a:bodyPr/>
          <a:lstStyle/>
          <a:p>
            <a:r>
              <a:rPr lang="en-US" altLang="ja-JP" dirty="0"/>
              <a:t>HF</a:t>
            </a:r>
            <a:r>
              <a:rPr lang="ja-JP" altLang="en-US" dirty="0"/>
              <a:t>で基底関数をリッチにしても</a:t>
            </a:r>
            <a:endParaRPr lang="en-US" altLang="ja-JP" dirty="0"/>
          </a:p>
          <a:p>
            <a:r>
              <a:rPr lang="ja-JP" altLang="en-US" dirty="0"/>
              <a:t>厳密解には収束しない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49</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5795575" y="1630017"/>
            <a:ext cx="280547" cy="265528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4047384552"/>
              </p:ext>
            </p:extLst>
          </p:nvPr>
        </p:nvGraphicFramePr>
        <p:xfrm>
          <a:off x="468000" y="1419920"/>
          <a:ext cx="2592000" cy="3103536"/>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en-US" altLang="ja-JP" sz="1400" dirty="0">
                          <a:solidFill>
                            <a:schemeClr val="accent4">
                              <a:lumMod val="60000"/>
                              <a:lumOff val="40000"/>
                            </a:schemeClr>
                          </a:solidFill>
                          <a:latin typeface="Consolas" panose="020B0609020204030204" pitchFamily="49" charset="0"/>
                        </a:rPr>
                        <a:t>CISD</a:t>
                      </a:r>
                      <a:r>
                        <a:rPr kumimoji="1" lang="pt-BR" altLang="ja-JP" sz="1400" dirty="0">
                          <a:solidFill>
                            <a:srgbClr val="D4D4D4"/>
                          </a:solidFill>
                          <a:latin typeface="Consolas" panose="020B0609020204030204" pitchFamily="49" charset="0"/>
                        </a:rPr>
                        <a:t>/STO-3G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a:t>
                      </a:r>
                      <a:r>
                        <a:rPr lang="en-US" altLang="ja-JP" sz="1400" dirty="0">
                          <a:solidFill>
                            <a:srgbClr val="D4D4D4"/>
                          </a:solidFill>
                          <a:latin typeface="Consolas" panose="020B0609020204030204" pitchFamily="49" charset="0"/>
                        </a:rPr>
                        <a:t>E(</a:t>
                      </a:r>
                      <a:r>
                        <a:rPr lang="en-US" altLang="ja-JP" sz="1400" dirty="0" err="1">
                          <a:solidFill>
                            <a:srgbClr val="D4D4D4"/>
                          </a:solidFill>
                          <a:latin typeface="Consolas" panose="020B0609020204030204" pitchFamily="49" charset="0"/>
                        </a:rPr>
                        <a:t>Corr</a:t>
                      </a:r>
                      <a:r>
                        <a:rPr lang="en-US" altLang="ja-JP" sz="1400" dirty="0">
                          <a:solidFill>
                            <a:srgbClr val="D4D4D4"/>
                          </a:solidFill>
                          <a:latin typeface="Consolas" panose="020B0609020204030204" pitchFamily="49" charset="0"/>
                        </a:rPr>
                        <a:t>)</a:t>
                      </a:r>
                      <a:r>
                        <a:rPr kumimoji="1" lang="pt-BR" altLang="ja-JP" sz="14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Tree>
    <p:extLst>
      <p:ext uri="{BB962C8B-B14F-4D97-AF65-F5344CB8AC3E}">
        <p14:creationId xmlns:p14="http://schemas.microsoft.com/office/powerpoint/2010/main" val="1603765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51</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graphicFrame>
        <p:nvGraphicFramePr>
          <p:cNvPr id="6" name="表 5" hidden="1">
            <a:extLst>
              <a:ext uri="{FF2B5EF4-FFF2-40B4-BE49-F238E27FC236}">
                <a16:creationId xmlns:a16="http://schemas.microsoft.com/office/drawing/2014/main" id="{4EE60169-0D99-6023-9484-E87835A1D1E0}"/>
              </a:ext>
            </a:extLst>
          </p:cNvPr>
          <p:cNvGraphicFramePr>
            <a:graphicFrameLocks noGrp="1"/>
          </p:cNvGraphicFramePr>
          <p:nvPr>
            <p:extLst>
              <p:ext uri="{D42A27DB-BD31-4B8C-83A1-F6EECF244321}">
                <p14:modId xmlns:p14="http://schemas.microsoft.com/office/powerpoint/2010/main" val="1171022984"/>
              </p:ext>
            </p:extLst>
          </p:nvPr>
        </p:nvGraphicFramePr>
        <p:xfrm>
          <a:off x="5729230" y="888033"/>
          <a:ext cx="3240000" cy="302341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2329828126"/>
                    </a:ext>
                  </a:extLst>
                </a:gridCol>
                <a:gridCol w="2016000">
                  <a:extLst>
                    <a:ext uri="{9D8B030D-6E8A-4147-A177-3AD203B41FA5}">
                      <a16:colId xmlns:a16="http://schemas.microsoft.com/office/drawing/2014/main" val="2080471624"/>
                    </a:ext>
                  </a:extLst>
                </a:gridCol>
              </a:tblGrid>
              <a:tr h="359410">
                <a:tc>
                  <a:txBody>
                    <a:bodyPr/>
                    <a:lstStyle/>
                    <a:p>
                      <a:pPr algn="l"/>
                      <a:endParaRPr kumimoji="1" lang="ja-JP" altLang="en-US" sz="1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000" b="0" kern="1200" dirty="0">
                          <a:solidFill>
                            <a:schemeClr val="tx1"/>
                          </a:solidFill>
                          <a:latin typeface="+mn-lt"/>
                          <a:ea typeface="+mn-ea"/>
                          <a:cs typeface="+mn-cs"/>
                        </a:rPr>
                        <a:t>−</a:t>
                      </a:r>
                      <a:r>
                        <a:rPr kumimoji="1" lang="en-US" altLang="ja-JP" sz="1000" b="0" kern="1200" dirty="0">
                          <a:solidFill>
                            <a:schemeClr val="tx1"/>
                          </a:solidFill>
                          <a:latin typeface="+mn-lt"/>
                          <a:ea typeface="+mn-ea"/>
                          <a:cs typeface="+mn-cs"/>
                        </a:rPr>
                        <a:t>1.174 475 </a:t>
                      </a:r>
                      <a:endParaRPr kumimoji="1" lang="ja-JP" altLang="en-US" sz="1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9626259"/>
                  </a:ext>
                </a:extLst>
              </a:tr>
              <a:tr h="432000">
                <a:tc>
                  <a:txBody>
                    <a:bodyPr/>
                    <a:lstStyle/>
                    <a:p>
                      <a:pPr algn="l"/>
                      <a:r>
                        <a:rPr kumimoji="1" lang="en-US" altLang="ja-JP" sz="700" b="0" i="0" u="none" strike="noStrike" kern="1200" dirty="0">
                          <a:solidFill>
                            <a:schemeClr val="tx1"/>
                          </a:solidFill>
                          <a:effectLst/>
                          <a:latin typeface="+mn-lt"/>
                          <a:ea typeface="游ゴシック" panose="020B0400000000000000" pitchFamily="50" charset="-128"/>
                          <a:cs typeface="+mn-cs"/>
                        </a:rPr>
                        <a:t>CISD /STO-3G</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1.137 275 945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dirty="0">
                          <a:solidFill>
                            <a:schemeClr val="tx1"/>
                          </a:solidFill>
                          <a:effectLst/>
                          <a:latin typeface="+mn-lt"/>
                          <a:ea typeface="游ゴシック" panose="020B0400000000000000" pitchFamily="50" charset="-128"/>
                          <a:cs typeface="+mn-cs"/>
                        </a:rPr>
                        <a:t>CISD/aug-cc-pV6Z</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1.174 359 685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4968531"/>
                  </a:ext>
                </a:extLst>
              </a:tr>
              <a:tr h="1800000">
                <a:tc>
                  <a:txBody>
                    <a:bodyPr/>
                    <a:lstStyle/>
                    <a:p>
                      <a:pPr algn="l"/>
                      <a:endParaRPr kumimoji="1" lang="en-US" altLang="ja-JP" sz="1000" b="0" i="0" u="none" strike="noStrike" kern="1200" dirty="0">
                        <a:solidFill>
                          <a:schemeClr val="tx1"/>
                        </a:solidFill>
                        <a:effectLst/>
                        <a:latin typeface="+mn-lt"/>
                        <a:ea typeface="游ゴシック" panose="020B0400000000000000" pitchFamily="50" charset="-128"/>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endParaRPr kumimoji="1" lang="en-US" altLang="ja-JP" sz="1000" b="0" i="0" u="none" strike="noStrike" kern="1200" dirty="0">
                        <a:solidFill>
                          <a:schemeClr val="tx1"/>
                        </a:solidFill>
                        <a:effectLst/>
                        <a:latin typeface="+mn-lt"/>
                        <a:ea typeface="游ゴシック" panose="020B0400000000000000" pitchFamily="50" charset="-128"/>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6047176"/>
                  </a:ext>
                </a:extLst>
              </a:tr>
              <a:tr h="432000">
                <a:tc>
                  <a:txBody>
                    <a:bodyPr/>
                    <a:lstStyle/>
                    <a:p>
                      <a:pPr algn="l"/>
                      <a:r>
                        <a:rPr kumimoji="1" lang="en-US" altLang="ja-JP" sz="700" b="0" i="0" u="none" strike="noStrike" kern="1200" dirty="0">
                          <a:solidFill>
                            <a:schemeClr val="tx1"/>
                          </a:solidFill>
                          <a:effectLst/>
                          <a:latin typeface="+mn-lt"/>
                          <a:ea typeface="游ゴシック" panose="020B0400000000000000" pitchFamily="50" charset="-128"/>
                          <a:cs typeface="+mn-cs"/>
                        </a:rPr>
                        <a:t>HF/STO-3G</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1.116 714 325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kumimoji="1" lang="en-US" altLang="ja-JP" sz="600" b="0" i="0" u="none" strike="noStrike" kern="1200" dirty="0">
                          <a:solidFill>
                            <a:schemeClr val="tx1"/>
                          </a:solidFill>
                          <a:effectLst/>
                          <a:latin typeface="+mn-lt"/>
                          <a:ea typeface="游ゴシック" panose="020B0400000000000000" pitchFamily="50" charset="-128"/>
                          <a:cs typeface="+mn-cs"/>
                        </a:rPr>
                        <a:t>HF/aug-cc-pV6Z</a:t>
                      </a:r>
                      <a:endParaRPr kumimoji="1" lang="en-US" altLang="ja-JP" sz="600" kern="1200" dirty="0">
                        <a:solidFill>
                          <a:schemeClr val="tx1"/>
                        </a:solidFill>
                        <a:latin typeface="+mn-lt"/>
                        <a:ea typeface="+mn-ea"/>
                        <a:cs typeface="+mn-cs"/>
                      </a:endParaRPr>
                    </a:p>
                    <a:p>
                      <a:pPr algn="l"/>
                      <a:r>
                        <a:rPr kumimoji="1" lang="ja-JP" altLang="ja-JP"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1.133 626 526</a:t>
                      </a:r>
                      <a:endParaRPr kumimoji="1" lang="ja-JP" altLang="ja-JP" sz="1000" b="0" i="0" u="none" strike="noStrike" kern="1200" dirty="0">
                        <a:solidFill>
                          <a:schemeClr val="tx1"/>
                        </a:solidFill>
                        <a:effectLst/>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9324691"/>
                  </a:ext>
                </a:extLst>
              </a:tr>
            </a:tbl>
          </a:graphicData>
        </a:graphic>
      </p:graphicFrame>
    </p:spTree>
    <p:extLst>
      <p:ext uri="{BB962C8B-B14F-4D97-AF65-F5344CB8AC3E}">
        <p14:creationId xmlns:p14="http://schemas.microsoft.com/office/powerpoint/2010/main" val="396448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9C38F7FC-0F8D-49CE-90A7-B51C7EE7C413}"/>
              </a:ext>
            </a:extLst>
          </p:cNvPr>
          <p:cNvGraphicFramePr>
            <a:graphicFrameLocks noGrp="1"/>
          </p:cNvGraphicFramePr>
          <p:nvPr>
            <p:ph idx="1"/>
            <p:extLst>
              <p:ext uri="{D42A27DB-BD31-4B8C-83A1-F6EECF244321}">
                <p14:modId xmlns:p14="http://schemas.microsoft.com/office/powerpoint/2010/main" val="2906808419"/>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0 2</a:t>
                      </a:r>
                    </a:p>
                    <a:p>
                      <a:r>
                        <a:rPr kumimoji="1" lang="pt-BR" altLang="ja-JP" sz="1300" dirty="0">
                          <a:solidFill>
                            <a:srgbClr val="D4D4D4"/>
                          </a:solidFill>
                          <a:latin typeface="Consolas" panose="020B0609020204030204" pitchFamily="49" charset="0"/>
                        </a:rPr>
                        <a:t>H 0.0 0.0 0.0</a:t>
                      </a:r>
                    </a:p>
                    <a:p>
                      <a:endParaRPr kumimoji="1" lang="pt-BR" altLang="ja-JP" sz="1300" dirty="0">
                        <a:solidFill>
                          <a:srgbClr val="D4D4D4"/>
                        </a:solidFill>
                        <a:latin typeface="Consolas" panose="020B0609020204030204" pitchFamily="49" charset="0"/>
                      </a:endParaRPr>
                    </a:p>
                    <a:p>
                      <a:endParaRPr kumimoji="1" lang="pt-BR" altLang="ja-JP" sz="13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en-US" altLang="ja-JP" dirty="0"/>
              <a:t>Gaussian 16, Revision C.01, M. J. Frisch, G. W. Trucks, H. B. Schlegel, et al., Gaussian, Inc., Wallingford CT, 2019.</a:t>
            </a:r>
            <a:endParaRPr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657217700"/>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水素原子</a:t>
            </a:r>
            <a:r>
              <a:rPr lang="en-US" altLang="ja-JP" dirty="0"/>
              <a:t>H</a:t>
            </a:r>
            <a:r>
              <a:rPr lang="ja-JP" altLang="en-US" dirty="0"/>
              <a:t>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52</a:t>
            </a:fld>
            <a:endParaRPr lang="ja-JP" altLang="en-US" dirty="0"/>
          </a:p>
        </p:txBody>
      </p:sp>
      <p:cxnSp>
        <p:nvCxnSpPr>
          <p:cNvPr id="28" name="直線矢印コネクタ 27">
            <a:extLst>
              <a:ext uri="{FF2B5EF4-FFF2-40B4-BE49-F238E27FC236}">
                <a16:creationId xmlns:a16="http://schemas.microsoft.com/office/drawing/2014/main" id="{19DD422B-0B84-B8D8-F4BF-242685CEB784}"/>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CE9B960-0706-0F13-FCC4-0CE1324D1ADF}"/>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69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ー 3">
            <a:extLst>
              <a:ext uri="{FF2B5EF4-FFF2-40B4-BE49-F238E27FC236}">
                <a16:creationId xmlns:a16="http://schemas.microsoft.com/office/drawing/2014/main" id="{B18C2412-A200-69C1-52D4-7E1714A4F1A7}"/>
              </a:ext>
            </a:extLst>
          </p:cNvPr>
          <p:cNvGraphicFramePr>
            <a:graphicFrameLocks noGrp="1"/>
          </p:cNvGraphicFramePr>
          <p:nvPr>
            <p:ph idx="1"/>
            <p:extLst>
              <p:ext uri="{D42A27DB-BD31-4B8C-83A1-F6EECF244321}">
                <p14:modId xmlns:p14="http://schemas.microsoft.com/office/powerpoint/2010/main" val="1217218428"/>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 2</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厳密解　：</a:t>
                </a:r>
                <a:r>
                  <a:rPr lang="en-US" altLang="ja-JP" dirty="0"/>
                  <a:t>Scott, T. C., Aubert-</a:t>
                </a:r>
                <a:r>
                  <a:rPr lang="en-US" altLang="ja-JP" dirty="0" err="1"/>
                  <a:t>Frécon</a:t>
                </a:r>
                <a:r>
                  <a:rPr lang="en-US" altLang="ja-JP" dirty="0"/>
                  <a:t>, M., &amp; </a:t>
                </a:r>
                <a:r>
                  <a:rPr lang="en-US" altLang="ja-JP" dirty="0" err="1"/>
                  <a:t>Grotendorst</a:t>
                </a:r>
                <a:r>
                  <a:rPr lang="en-US" altLang="ja-JP" dirty="0"/>
                  <a:t>, J. (2006).</a:t>
                </a:r>
                <a:r>
                  <a:rPr lang="ja-JP" altLang="en-US" dirty="0"/>
                  <a:t> </a:t>
                </a:r>
                <a:r>
                  <a:rPr lang="en-US" altLang="ja-JP" dirty="0"/>
                  <a:t>Chemical physics, 324(2-3), 323-338. </a:t>
                </a:r>
                <a:r>
                  <a:rPr lang="en-US" altLang="ja-JP" dirty="0">
                    <a:hlinkClick r:id="rId3"/>
                  </a:rPr>
                  <a:t>https://doi.org/10.1016/j.chemphys.2005.10.031</a:t>
                </a:r>
                <a:endParaRPr lang="en-US" altLang="ja-JP"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1543233655"/>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水素分子イオン</a:t>
            </a:r>
            <a:r>
              <a:rPr lang="en-US" altLang="ja-JP" dirty="0"/>
              <a:t>H</a:t>
            </a:r>
            <a:r>
              <a:rPr lang="ja-JP" altLang="en-US" dirty="0"/>
              <a:t>₂⁺における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53</a:t>
            </a:fld>
            <a:endParaRPr lang="ja-JP" altLang="en-US" dirty="0"/>
          </a:p>
        </p:txBody>
      </p:sp>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87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7F350C90-B75E-1334-537D-54A4C605D052}"/>
              </a:ext>
            </a:extLst>
          </p:cNvPr>
          <p:cNvGraphicFramePr>
            <a:graphicFrameLocks noGrp="1"/>
          </p:cNvGraphicFramePr>
          <p:nvPr>
            <p:ph idx="1"/>
            <p:extLst>
              <p:ext uri="{D42A27DB-BD31-4B8C-83A1-F6EECF244321}">
                <p14:modId xmlns:p14="http://schemas.microsoft.com/office/powerpoint/2010/main" val="1730557392"/>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H</a:t>
                      </a:r>
                      <a:r>
                        <a:rPr kumimoji="1" lang="ja-JP" altLang="en-US" sz="1300" dirty="0"/>
                        <a:t>₂は二電子系であるため</a:t>
                      </a:r>
                      <a:r>
                        <a:rPr kumimoji="1" lang="en-US" altLang="ja-JP" sz="1300" dirty="0"/>
                        <a:t>,</a:t>
                      </a:r>
                      <a:br>
                        <a:rPr kumimoji="1" lang="en-US" altLang="ja-JP" sz="1300" dirty="0"/>
                      </a:br>
                      <a:r>
                        <a:rPr kumimoji="1" lang="ja-JP" altLang="en-US" sz="1300" dirty="0"/>
                        <a:t>相関エネルギーは０ではない</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a:t>
                      </a:r>
                      <a:r>
                        <a:rPr kumimoji="1" lang="en-US" altLang="ja-JP" sz="1300" dirty="0">
                          <a:solidFill>
                            <a:srgbClr val="D4D4D4"/>
                          </a:solidFill>
                          <a:latin typeface="Consolas" panose="020B0609020204030204" pitchFamily="49" charset="0"/>
                        </a:rPr>
                        <a:t>1</a:t>
                      </a:r>
                      <a:r>
                        <a:rPr kumimoji="1" lang="pt-BR" altLang="ja-JP" sz="13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a:t>
                </a:r>
                <a:r>
                  <a:rPr lang="en-US" altLang="ja-JP" dirty="0"/>
                  <a:t>Sundholm, D. (1988). Chemical physics letters, 149(3), 251-256.</a:t>
                </a:r>
                <a:r>
                  <a:rPr lang="ja-JP" altLang="en-US" dirty="0"/>
                  <a:t> </a:t>
                </a:r>
                <a:r>
                  <a:rPr lang="en-US" altLang="ja-JP" dirty="0">
                    <a:hlinkClick r:id="rId3"/>
                  </a:rPr>
                  <a:t>https://doi.org/10.1016/0009-2614(88)85022-X</a:t>
                </a:r>
                <a:endParaRPr lang="en-US" altLang="ja-JP" dirty="0"/>
              </a:p>
              <a:p>
                <a:r>
                  <a:rPr lang="ja-JP" altLang="en-US" dirty="0"/>
                  <a:t>最良変分：</a:t>
                </a:r>
                <a:r>
                  <a:rPr lang="en-US" altLang="ja-JP" dirty="0"/>
                  <a:t>Kurokawa, Y., Nakashima, H., &amp; </a:t>
                </a:r>
                <a:r>
                  <a:rPr lang="en-US" altLang="ja-JP" dirty="0" err="1"/>
                  <a:t>Nakatsuji</a:t>
                </a:r>
                <a:r>
                  <a:rPr lang="en-US" altLang="ja-JP" dirty="0"/>
                  <a:t>, H. (2005).</a:t>
                </a:r>
                <a:r>
                  <a:rPr lang="ja-JP" altLang="en-US" dirty="0"/>
                  <a:t> </a:t>
                </a:r>
                <a:r>
                  <a:rPr lang="en-US" altLang="ja-JP" dirty="0"/>
                  <a:t>Physical Review A, 72(6), 062502. </a:t>
                </a:r>
                <a:r>
                  <a:rPr lang="en-US" altLang="ja-JP" dirty="0">
                    <a:hlinkClick r:id="rId4"/>
                  </a:rPr>
                  <a:t>https://doi.org/10.1103/PhysRevA.72.062502</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597854421"/>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水素分子</a:t>
            </a:r>
            <a:r>
              <a:rPr lang="en-US" altLang="ja-JP" dirty="0"/>
              <a:t>H</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54</a:t>
            </a:fld>
            <a:endParaRPr lang="ja-JP" altLang="en-US" dirty="0"/>
          </a:p>
        </p:txBody>
      </p:sp>
      <p:sp>
        <p:nvSpPr>
          <p:cNvPr id="8" name="正方形/長方形 7">
            <a:extLst>
              <a:ext uri="{FF2B5EF4-FFF2-40B4-BE49-F238E27FC236}">
                <a16:creationId xmlns:a16="http://schemas.microsoft.com/office/drawing/2014/main" id="{00328B19-4783-603F-9436-1481CBE88B99}"/>
              </a:ext>
            </a:extLst>
          </p:cNvPr>
          <p:cNvSpPr/>
          <p:nvPr/>
        </p:nvSpPr>
        <p:spPr>
          <a:xfrm>
            <a:off x="4668398" y="3599118"/>
            <a:ext cx="3870389" cy="72358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いくつか選んで計算してみよう</a:t>
            </a:r>
          </a:p>
        </p:txBody>
      </p:sp>
      <p:sp>
        <p:nvSpPr>
          <p:cNvPr id="10" name="テキスト ボックス 9">
            <a:extLst>
              <a:ext uri="{FF2B5EF4-FFF2-40B4-BE49-F238E27FC236}">
                <a16:creationId xmlns:a16="http://schemas.microsoft.com/office/drawing/2014/main" id="{4DFBD9EC-5D58-55D9-FE0B-E1FEB7997A6C}"/>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FE9F5B5D-86EE-E82C-2640-8D8CEEFE931B}"/>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7835E7F-0FD4-511F-697C-80FE56F3545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A3A5B9EE-8CBE-2895-B12C-187DBACB1D2F}"/>
              </a:ext>
            </a:extLst>
          </p:cNvPr>
          <p:cNvSpPr/>
          <p:nvPr/>
        </p:nvSpPr>
        <p:spPr>
          <a:xfrm>
            <a:off x="7272239" y="1106369"/>
            <a:ext cx="1399693"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AC1E5F51-17F9-265D-6890-5FA9857DF42E}"/>
              </a:ext>
            </a:extLst>
          </p:cNvPr>
          <p:cNvGraphicFramePr>
            <a:graphicFrameLocks noGrp="1"/>
          </p:cNvGraphicFramePr>
          <p:nvPr>
            <p:ph idx="1"/>
            <p:extLst>
              <p:ext uri="{D42A27DB-BD31-4B8C-83A1-F6EECF244321}">
                <p14:modId xmlns:p14="http://schemas.microsoft.com/office/powerpoint/2010/main" val="1186005481"/>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N</a:t>
                      </a:r>
                      <a:r>
                        <a:rPr kumimoji="1" lang="ja-JP" altLang="en-US" sz="1300" dirty="0"/>
                        <a:t>₂は</a:t>
                      </a:r>
                      <a:r>
                        <a:rPr kumimoji="1" lang="en-US" altLang="ja-JP" sz="1300" dirty="0"/>
                        <a:t>H</a:t>
                      </a:r>
                      <a:r>
                        <a:rPr kumimoji="1" lang="ja-JP" altLang="en-US" sz="1300" dirty="0"/>
                        <a:t>₂よりも電子数が多いため相関エネルギーが大きくなる</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N  0.0  0.0  </a:t>
                      </a:r>
                      <a:r>
                        <a:rPr kumimoji="1" lang="en-US" altLang="ja-JP" sz="1300" dirty="0">
                          <a:solidFill>
                            <a:srgbClr val="D4D4D4"/>
                          </a:solidFill>
                          <a:latin typeface="Consolas" panose="020B0609020204030204" pitchFamily="49" charset="0"/>
                        </a:rPr>
                        <a:t>2.068</a:t>
                      </a:r>
                      <a:endParaRPr kumimoji="1" lang="pt-BR" altLang="ja-JP" sz="1300" dirty="0">
                        <a:solidFill>
                          <a:srgbClr val="D4D4D4"/>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a:t>N2,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ＨＦ極限：小林正人</a:t>
                </a:r>
                <a:r>
                  <a:rPr lang="en-US" altLang="ja-JP" dirty="0"/>
                  <a:t>(2019), Hartree-Fock(-</a:t>
                </a:r>
                <a:r>
                  <a:rPr lang="en-US" altLang="ja-JP" dirty="0" err="1"/>
                  <a:t>Roothaan</a:t>
                </a:r>
                <a:r>
                  <a:rPr lang="en-US" altLang="ja-JP" dirty="0"/>
                  <a:t>)</a:t>
                </a:r>
                <a:r>
                  <a:rPr lang="ja-JP" altLang="en-US" dirty="0"/>
                  <a:t>法のエッセンス</a:t>
                </a:r>
                <a:r>
                  <a:rPr lang="en-US" altLang="ja-JP" dirty="0"/>
                  <a:t>, </a:t>
                </a:r>
                <a:r>
                  <a:rPr lang="ja-JP" altLang="en-US" dirty="0"/>
                  <a:t>フロンティア</a:t>
                </a:r>
                <a:r>
                  <a:rPr lang="en-US" altLang="ja-JP" dirty="0"/>
                  <a:t>, </a:t>
                </a:r>
                <a:r>
                  <a:rPr lang="en-US" altLang="ja-JP" dirty="0">
                    <a:hlinkClick r:id="rId3"/>
                  </a:rPr>
                  <a:t>http://hdl.handle.net/2115/74383</a:t>
                </a:r>
                <a:endParaRPr lang="en-US" altLang="ja-JP" dirty="0"/>
              </a:p>
              <a:p>
                <a:r>
                  <a:rPr lang="ja-JP" altLang="en-US" dirty="0"/>
                  <a:t>最良変分：</a:t>
                </a:r>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2559963628"/>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107.494 925 3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107.638 429 0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108.962 929 5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108.946 126 2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109.236 182 2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109.239 033 7</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108.972 191 1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109.273 801 7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109.277 274 7</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108.982 309 3</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109.325 328 3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109.328 551 1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108.961 045 0</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109.254 997 7</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109.335 156 0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108.993 607 9</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109.363 691 9</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109.366 881 4</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endPar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窒素分子</a:t>
            </a:r>
            <a:r>
              <a:rPr lang="en-US" altLang="ja-JP" dirty="0"/>
              <a:t>N</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55</a:t>
            </a:fld>
            <a:endParaRPr lang="ja-JP" altLang="en-US" dirty="0"/>
          </a:p>
        </p:txBody>
      </p:sp>
      <p:sp>
        <p:nvSpPr>
          <p:cNvPr id="6" name="正方形/長方形 5">
            <a:extLst>
              <a:ext uri="{FF2B5EF4-FFF2-40B4-BE49-F238E27FC236}">
                <a16:creationId xmlns:a16="http://schemas.microsoft.com/office/drawing/2014/main" id="{819DF09B-DFFA-3822-24B0-54F429D8A2EC}"/>
              </a:ext>
            </a:extLst>
          </p:cNvPr>
          <p:cNvSpPr/>
          <p:nvPr/>
        </p:nvSpPr>
        <p:spPr>
          <a:xfrm>
            <a:off x="7289921" y="2339010"/>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7289923" y="3146646"/>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20" name="テキスト ボックス 19">
            <a:extLst>
              <a:ext uri="{FF2B5EF4-FFF2-40B4-BE49-F238E27FC236}">
                <a16:creationId xmlns:a16="http://schemas.microsoft.com/office/drawing/2014/main" id="{9480746C-B638-CB8B-E8CC-8F39D9A281EF}"/>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6B311432-25DB-2415-9743-C3B9132BDF4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D6C6D89-ACC7-177D-F514-22D8F689DB4E}"/>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0B93945-44A9-079D-E21C-9DCE06E8A7D5}"/>
              </a:ext>
            </a:extLst>
          </p:cNvPr>
          <p:cNvSpPr>
            <a:spLocks noGrp="1"/>
          </p:cNvSpPr>
          <p:nvPr>
            <p:ph idx="1"/>
          </p:nvPr>
        </p:nvSpPr>
        <p:spPr>
          <a:xfrm>
            <a:off x="468000" y="843750"/>
            <a:ext cx="2736000" cy="3610847"/>
          </a:xfrm>
        </p:spPr>
        <p:txBody>
          <a:bodyPr/>
          <a:lstStyle/>
          <a:p>
            <a:r>
              <a:rPr lang="ja-JP" altLang="en-US" dirty="0"/>
              <a:t>いずれにせよ相関エネルギーは</a:t>
            </a:r>
            <a:br>
              <a:rPr lang="en-US" altLang="ja-JP" dirty="0"/>
            </a:br>
            <a:r>
              <a:rPr lang="ja-JP" altLang="en-US" dirty="0"/>
              <a:t>小さな値に思われるが</a:t>
            </a:r>
            <a:r>
              <a:rPr lang="en-US" altLang="ja-JP" dirty="0"/>
              <a:t>, </a:t>
            </a:r>
            <a:r>
              <a:rPr lang="ja-JP" altLang="en-US" dirty="0"/>
              <a:t>単位を</a:t>
            </a:r>
            <a:r>
              <a:rPr lang="en-US" altLang="ja-JP" dirty="0"/>
              <a:t>eV</a:t>
            </a:r>
            <a:r>
              <a:rPr lang="ja-JP" altLang="en-US" dirty="0"/>
              <a:t>や</a:t>
            </a:r>
            <a:r>
              <a:rPr lang="en-US" altLang="ja-JP" dirty="0"/>
              <a:t>kcal/mol</a:t>
            </a:r>
            <a:r>
              <a:rPr lang="ja-JP" altLang="en-US" dirty="0"/>
              <a:t>に直せばかなり大きな値であることはよく指摘される</a:t>
            </a:r>
            <a:r>
              <a:rPr lang="en-US" altLang="ja-JP" dirty="0"/>
              <a:t>.</a:t>
            </a:r>
          </a:p>
          <a:p>
            <a:r>
              <a:rPr lang="ja-JP" altLang="en-US" dirty="0"/>
              <a:t>電子数が多いほど</a:t>
            </a:r>
            <a:r>
              <a:rPr lang="en-US" altLang="ja-JP" dirty="0"/>
              <a:t>, </a:t>
            </a:r>
            <a:r>
              <a:rPr lang="ja-JP" altLang="en-US" dirty="0"/>
              <a:t>全エネルギーに占める相関エネルギーの割合は下がる傾向にあるので重要性も下がっていきそうに思われる</a:t>
            </a:r>
            <a:r>
              <a:rPr lang="en-US" altLang="ja-JP" dirty="0"/>
              <a:t>. </a:t>
            </a:r>
            <a:r>
              <a:rPr lang="ja-JP" altLang="en-US" dirty="0"/>
              <a:t>だが</a:t>
            </a:r>
            <a:r>
              <a:rPr lang="en-US" altLang="ja-JP" dirty="0"/>
              <a:t>, </a:t>
            </a:r>
            <a:r>
              <a:rPr lang="ja-JP" altLang="en-US" dirty="0"/>
              <a:t>結合エネルギーに占める割合はむしろ増加するため</a:t>
            </a:r>
            <a:r>
              <a:rPr lang="en-US" altLang="ja-JP" dirty="0"/>
              <a:t>, </a:t>
            </a:r>
            <a:r>
              <a:rPr lang="ja-JP" altLang="en-US" dirty="0"/>
              <a:t>電子相関を考慮しないと結合を弱く見積もる</a:t>
            </a:r>
            <a:r>
              <a:rPr lang="en-US" altLang="ja-JP" dirty="0"/>
              <a:t>.</a:t>
            </a:r>
          </a:p>
          <a:p>
            <a:r>
              <a:rPr lang="en-US" altLang="ja-JP" dirty="0"/>
              <a:t>HF</a:t>
            </a:r>
            <a:r>
              <a:rPr lang="ja-JP" altLang="en-US" dirty="0"/>
              <a:t>法は定量的だけでなく</a:t>
            </a:r>
            <a:r>
              <a:rPr lang="en-US" altLang="ja-JP" dirty="0"/>
              <a:t>, </a:t>
            </a:r>
            <a:r>
              <a:rPr lang="ja-JP" altLang="en-US" dirty="0"/>
              <a:t>定性的にも完全に間違った結果を与える例がいくつか知られている</a:t>
            </a:r>
            <a:r>
              <a:rPr lang="en-US" altLang="ja-JP" dirty="0"/>
              <a:t>.</a:t>
            </a:r>
          </a:p>
        </p:txBody>
      </p:sp>
      <p:sp>
        <p:nvSpPr>
          <p:cNvPr id="3" name="テキスト プレースホルダー 2">
            <a:extLst>
              <a:ext uri="{FF2B5EF4-FFF2-40B4-BE49-F238E27FC236}">
                <a16:creationId xmlns:a16="http://schemas.microsoft.com/office/drawing/2014/main" id="{0C651732-E466-4C47-72E8-D11B5EF80B84}"/>
              </a:ext>
            </a:extLst>
          </p:cNvPr>
          <p:cNvSpPr>
            <a:spLocks noGrp="1"/>
          </p:cNvSpPr>
          <p:nvPr>
            <p:ph type="body" sz="quarter" idx="13"/>
          </p:nvPr>
        </p:nvSpPr>
        <p:spPr>
          <a:xfrm>
            <a:off x="0" y="4675500"/>
            <a:ext cx="9144000" cy="468000"/>
          </a:xfrm>
        </p:spPr>
        <p:txBody>
          <a:bodyPr anchor="b"/>
          <a:lstStyle/>
          <a:p>
            <a:r>
              <a:rPr lang="ja-JP" altLang="en-US" dirty="0"/>
              <a:t>上記はいずれも「傾向がある」という話であって</a:t>
            </a:r>
            <a:r>
              <a:rPr lang="en-US" altLang="ja-JP" dirty="0"/>
              <a:t>, </a:t>
            </a:r>
            <a:r>
              <a:rPr lang="ja-JP" altLang="en-US" dirty="0"/>
              <a:t>いかなる状況においても絶対的に正しい主張ではない</a:t>
            </a:r>
            <a:r>
              <a:rPr lang="en-US" altLang="ja-JP" dirty="0"/>
              <a:t>.</a:t>
            </a:r>
          </a:p>
          <a:p>
            <a:r>
              <a:rPr lang="en-US" altLang="ja-JP" dirty="0"/>
              <a:t>D. Sundholm Chem. Phys. Lett., 149(3), 251</a:t>
            </a:r>
            <a:r>
              <a:rPr lang="ja-JP" altLang="en-US" dirty="0"/>
              <a:t> </a:t>
            </a:r>
            <a:r>
              <a:rPr lang="en-US" altLang="ja-JP" dirty="0"/>
              <a:t>(1988);</a:t>
            </a:r>
            <a:r>
              <a:rPr lang="ja-JP" altLang="en-US" dirty="0"/>
              <a:t> </a:t>
            </a:r>
            <a:r>
              <a:rPr lang="en-US" altLang="ja-JP" dirty="0">
                <a:hlinkClick r:id="rId2"/>
              </a:rPr>
              <a:t>https://doi.org/10.1016/0009-2614(88)85022-X</a:t>
            </a:r>
            <a:endParaRPr lang="en-US" altLang="ja-JP" dirty="0"/>
          </a:p>
          <a:p>
            <a:r>
              <a:rPr lang="en-US" altLang="ja-JP" dirty="0"/>
              <a:t>Y. </a:t>
            </a:r>
            <a:r>
              <a:rPr lang="en-US" altLang="ja-JP" dirty="0" err="1"/>
              <a:t>Kurokawa</a:t>
            </a:r>
            <a:r>
              <a:rPr lang="en-US" altLang="ja-JP" dirty="0"/>
              <a:t>, H. Nakashima, H. </a:t>
            </a:r>
            <a:r>
              <a:rPr lang="en-US" altLang="ja-JP" dirty="0" err="1"/>
              <a:t>Nakatsuji</a:t>
            </a:r>
            <a:r>
              <a:rPr lang="en-US" altLang="ja-JP" dirty="0"/>
              <a:t>,</a:t>
            </a:r>
            <a:r>
              <a:rPr lang="ja-JP" altLang="en-US" dirty="0"/>
              <a:t> </a:t>
            </a:r>
            <a:r>
              <a:rPr lang="en-US" altLang="ja-JP" dirty="0"/>
              <a:t>Phys. Rev. A, 72(6), 062502 (2005); </a:t>
            </a:r>
            <a:r>
              <a:rPr lang="en-US" altLang="ja-JP" dirty="0">
                <a:hlinkClick r:id="rId3"/>
              </a:rPr>
              <a:t>https://doi.org/10.1103/PhysRevA.72.062502</a:t>
            </a:r>
            <a:endParaRPr lang="en-US" altLang="ja-JP" dirty="0"/>
          </a:p>
          <a:p>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r>
              <a:rPr lang="en-US" altLang="ja-JP" dirty="0"/>
              <a:t> Table IX, CBS-1B</a:t>
            </a:r>
          </a:p>
        </p:txBody>
      </p:sp>
      <mc:AlternateContent xmlns:mc="http://schemas.openxmlformats.org/markup-compatibility/2006" xmlns:a14="http://schemas.microsoft.com/office/drawing/2010/main">
        <mc:Choice Requires="a14">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1"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0"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Choice>
        <mc:Fallback xmlns="">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r="-300000" b="-1157447"/>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97917" r="-300000" b="-1033333"/>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202128" r="-300000" b="-9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302128" r="-300000" b="-8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402128" r="-300000" b="-755319"/>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604255" r="-300000" b="-553191"/>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704255" r="-300000" b="-453191"/>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787500" r="-300000" b="-343750"/>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906383" r="-300000" b="-251064"/>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1006383" r="-300000" b="-151064"/>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Fallback>
      </mc:AlternateContent>
      <p:sp>
        <p:nvSpPr>
          <p:cNvPr id="5" name="タイトル 4">
            <a:extLst>
              <a:ext uri="{FF2B5EF4-FFF2-40B4-BE49-F238E27FC236}">
                <a16:creationId xmlns:a16="http://schemas.microsoft.com/office/drawing/2014/main" id="{0955DAB7-25B3-B149-03E8-CD1191F99D1C}"/>
              </a:ext>
            </a:extLst>
          </p:cNvPr>
          <p:cNvSpPr>
            <a:spLocks noGrp="1"/>
          </p:cNvSpPr>
          <p:nvPr>
            <p:ph type="title"/>
          </p:nvPr>
        </p:nvSpPr>
        <p:spPr>
          <a:xfrm>
            <a:off x="0" y="0"/>
            <a:ext cx="9144000" cy="468000"/>
          </a:xfrm>
        </p:spPr>
        <p:txBody>
          <a:bodyPr/>
          <a:lstStyle/>
          <a:p>
            <a:r>
              <a:rPr lang="ja-JP" altLang="en-US" dirty="0"/>
              <a:t>相関エネルギーは重要か？</a:t>
            </a:r>
          </a:p>
        </p:txBody>
      </p:sp>
      <p:sp>
        <p:nvSpPr>
          <p:cNvPr id="6" name="スライド番号プレースホルダー 5">
            <a:extLst>
              <a:ext uri="{FF2B5EF4-FFF2-40B4-BE49-F238E27FC236}">
                <a16:creationId xmlns:a16="http://schemas.microsoft.com/office/drawing/2014/main" id="{A5C6C440-4B12-7D31-E16F-D8166E081DE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56</a:t>
            </a:fld>
            <a:endParaRPr lang="ja-JP" altLang="en-US" dirty="0"/>
          </a:p>
        </p:txBody>
      </p:sp>
    </p:spTree>
    <p:extLst>
      <p:ext uri="{BB962C8B-B14F-4D97-AF65-F5344CB8AC3E}">
        <p14:creationId xmlns:p14="http://schemas.microsoft.com/office/powerpoint/2010/main" val="1688770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40599"/>
          </a:xfrm>
        </p:spPr>
        <p:txBody>
          <a:bodyPr/>
          <a:lstStyle/>
          <a:p>
            <a:pPr marL="177800" indent="-177800">
              <a:lnSpc>
                <a:spcPct val="110000"/>
              </a:lnSpc>
            </a:pPr>
            <a:r>
              <a:rPr lang="en-US" altLang="ja-JP" b="1" dirty="0">
                <a:solidFill>
                  <a:schemeClr val="tx2"/>
                </a:solidFill>
              </a:rPr>
              <a:t>Full CI</a:t>
            </a:r>
            <a:r>
              <a:rPr lang="ja-JP" altLang="en-US" b="1" dirty="0"/>
              <a:t>法</a:t>
            </a:r>
            <a:br>
              <a:rPr lang="en-US" altLang="ja-JP" b="1" dirty="0">
                <a:solidFill>
                  <a:schemeClr val="tx2"/>
                </a:solidFill>
              </a:rPr>
            </a:br>
            <a:r>
              <a:rPr lang="ja-JP" altLang="en-US" dirty="0"/>
              <a:t>非常に正確だがコストが高い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b="1"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ja-JP" altLang="en-US" dirty="0"/>
              <a:t>変分原理を満足しないが</a:t>
            </a:r>
            <a:r>
              <a:rPr lang="en-US" altLang="ja-JP" dirty="0"/>
              <a:t>, CI</a:t>
            </a:r>
            <a:r>
              <a:rPr lang="ja-JP" altLang="en-US" dirty="0"/>
              <a:t>法のように正確であり</a:t>
            </a:r>
            <a:r>
              <a:rPr lang="en-US" altLang="ja-JP" dirty="0"/>
              <a:t>, </a:t>
            </a:r>
            <a:r>
              <a:rPr lang="ja-JP" altLang="en-US" dirty="0"/>
              <a:t>大きさについての無矛盾性もある</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いろいろな計算手法</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57</a:t>
            </a:fld>
            <a:endParaRPr kumimoji="1" lang="ja-JP" altLang="en-US"/>
          </a:p>
        </p:txBody>
      </p:sp>
      <p:sp>
        <p:nvSpPr>
          <p:cNvPr id="6" name="テキスト ボックス 5">
            <a:extLst>
              <a:ext uri="{FF2B5EF4-FFF2-40B4-BE49-F238E27FC236}">
                <a16:creationId xmlns:a16="http://schemas.microsoft.com/office/drawing/2014/main" id="{82E99096-666E-4067-68ED-8137DD164C66}"/>
              </a:ext>
            </a:extLst>
          </p:cNvPr>
          <p:cNvSpPr txBox="1"/>
          <p:nvPr/>
        </p:nvSpPr>
        <p:spPr>
          <a:xfrm>
            <a:off x="3203574" y="4293272"/>
            <a:ext cx="5400000" cy="292388"/>
          </a:xfrm>
          <a:prstGeom prst="rect">
            <a:avLst/>
          </a:prstGeom>
          <a:noFill/>
        </p:spPr>
        <p:txBody>
          <a:bodyPr wrap="square">
            <a:spAutoFit/>
          </a:bodyPr>
          <a:lstStyle/>
          <a:p>
            <a:pPr algn="ctr"/>
            <a:r>
              <a:rPr lang="en-US" altLang="ja-JP" sz="1300" b="1" dirty="0">
                <a:solidFill>
                  <a:schemeClr val="accent4"/>
                </a:solidFill>
              </a:rPr>
              <a:t>CCSDT(T)</a:t>
            </a:r>
            <a:r>
              <a:rPr lang="ja-JP" altLang="en-US" sz="1300" b="1" dirty="0">
                <a:solidFill>
                  <a:schemeClr val="accent4"/>
                </a:solidFill>
              </a:rPr>
              <a:t>はゴールドスタンダードと呼ばれている</a:t>
            </a:r>
          </a:p>
        </p:txBody>
      </p:sp>
    </p:spTree>
    <p:extLst>
      <p:ext uri="{BB962C8B-B14F-4D97-AF65-F5344CB8AC3E}">
        <p14:creationId xmlns:p14="http://schemas.microsoft.com/office/powerpoint/2010/main" val="297839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a:xfrm>
            <a:off x="468000" y="843750"/>
            <a:ext cx="2736000" cy="893180"/>
          </a:xfrm>
        </p:spPr>
        <p:txBody>
          <a:bodyPr/>
          <a:lstStyle/>
          <a:p>
            <a:r>
              <a:rPr kumimoji="1" lang="en-US" altLang="ja-JP" dirty="0"/>
              <a:t>CI</a:t>
            </a:r>
            <a:r>
              <a:rPr kumimoji="1" lang="ja-JP" altLang="en-US" dirty="0"/>
              <a:t>法以外の相関法についても</a:t>
            </a:r>
            <a:br>
              <a:rPr kumimoji="1" lang="en-US" altLang="ja-JP" dirty="0"/>
            </a:br>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58</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436808262"/>
              </p:ext>
            </p:extLst>
          </p:nvPr>
        </p:nvGraphicFramePr>
        <p:xfrm>
          <a:off x="468000" y="1772749"/>
          <a:ext cx="2592000" cy="258504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pt-BR" altLang="ja-JP" sz="1400" dirty="0">
                          <a:solidFill>
                            <a:schemeClr val="accent4">
                              <a:lumMod val="60000"/>
                              <a:lumOff val="40000"/>
                            </a:schemeClr>
                          </a:solidFill>
                          <a:latin typeface="Consolas" panose="020B0609020204030204" pitchFamily="49" charset="0"/>
                        </a:rPr>
                        <a:t>HF</a:t>
                      </a:r>
                      <a:r>
                        <a:rPr kumimoji="1" lang="pt-BR" altLang="ja-JP" sz="1400" dirty="0">
                          <a:solidFill>
                            <a:srgbClr val="D4D4D4"/>
                          </a:solidFill>
                          <a:latin typeface="Consolas" panose="020B0609020204030204" pitchFamily="49" charset="0"/>
                        </a:rPr>
                        <a:t>/</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54044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ja-JP" altLang="en-US" dirty="0"/>
              <a:t>構造最適化していない（</a:t>
            </a:r>
            <a:r>
              <a:rPr lang="en-US" altLang="ja-JP" dirty="0"/>
              <a:t>IR,</a:t>
            </a:r>
            <a:r>
              <a:rPr lang="ja-JP" altLang="en-US" dirty="0"/>
              <a:t> </a:t>
            </a:r>
            <a:r>
              <a:rPr lang="en-US" altLang="ja-JP" dirty="0"/>
              <a:t>NMR, UV-vis, </a:t>
            </a:r>
            <a:r>
              <a:rPr lang="ja-JP" altLang="en-US" dirty="0"/>
              <a:t>反応熱などいずれの計算でも必須）</a:t>
            </a:r>
            <a:endParaRPr lang="en-US" altLang="ja-JP" dirty="0"/>
          </a:p>
          <a:p>
            <a:pPr marL="285750" indent="-285750">
              <a:buFont typeface="Arial" panose="020B0604020202020204" pitchFamily="34" charset="0"/>
              <a:buChar char="•"/>
            </a:pPr>
            <a:r>
              <a:rPr lang="ja-JP" altLang="en-US" dirty="0"/>
              <a:t>データベース等の構造をそのまま利用している（基底関数や手法が異なれば最適化し直すべき）</a:t>
            </a:r>
            <a:endParaRPr lang="en-US" altLang="ja-JP" dirty="0"/>
          </a:p>
          <a:p>
            <a:pPr marL="285750" indent="-285750">
              <a:buFont typeface="Arial" panose="020B0604020202020204" pitchFamily="34" charset="0"/>
              <a:buChar char="•"/>
            </a:pPr>
            <a:r>
              <a:rPr lang="ja-JP" altLang="en-US" dirty="0"/>
              <a:t>対照実験になっていない（基底関数</a:t>
            </a:r>
            <a:r>
              <a:rPr lang="en-US" altLang="ja-JP" dirty="0"/>
              <a:t>, </a:t>
            </a:r>
            <a:r>
              <a:rPr lang="ja-JP" altLang="en-US" dirty="0"/>
              <a:t>手法</a:t>
            </a:r>
            <a:r>
              <a:rPr lang="en-US" altLang="ja-JP" dirty="0"/>
              <a:t>, </a:t>
            </a:r>
            <a:r>
              <a:rPr lang="ja-JP" altLang="en-US" dirty="0"/>
              <a:t>分子構造などを</a:t>
            </a:r>
            <a:r>
              <a:rPr lang="en-US" altLang="ja-JP" dirty="0"/>
              <a:t>2</a:t>
            </a:r>
            <a:r>
              <a:rPr lang="ja-JP" altLang="en-US" dirty="0"/>
              <a:t>つ以上変えて比較している）</a:t>
            </a:r>
            <a:endParaRPr lang="en-US" altLang="ja-JP" dirty="0"/>
          </a:p>
          <a:p>
            <a:pPr marL="285750" indent="-285750">
              <a:buFont typeface="Arial" panose="020B0604020202020204" pitchFamily="34" charset="0"/>
              <a:buChar char="•"/>
            </a:pPr>
            <a:r>
              <a:rPr lang="ja-JP" altLang="en-US" dirty="0"/>
              <a:t>他の手法や基底関数で計算していない（ある手法や基底関数でしか再現性が無い計算）</a:t>
            </a:r>
            <a:endParaRPr lang="en-US" altLang="ja-JP" dirty="0"/>
          </a:p>
          <a:p>
            <a:pPr marL="285750" indent="-285750">
              <a:buFont typeface="Arial" panose="020B0604020202020204" pitchFamily="34" charset="0"/>
              <a:buChar char="•"/>
            </a:pPr>
            <a:r>
              <a:rPr lang="ja-JP" altLang="en-US" dirty="0"/>
              <a:t>構造最適化の後に虚振動が出ていない（</a:t>
            </a:r>
            <a:r>
              <a:rPr lang="en-US" altLang="ja-JP" dirty="0"/>
              <a:t>PES</a:t>
            </a:r>
            <a:r>
              <a:rPr lang="ja-JP" altLang="en-US" dirty="0"/>
              <a:t>の極小点）か確認していない（振動解析もするべき）</a:t>
            </a:r>
            <a:endParaRPr lang="en-US" altLang="ja-JP" dirty="0"/>
          </a:p>
          <a:p>
            <a:pPr marL="285750" indent="-285750">
              <a:buFont typeface="Arial" panose="020B0604020202020204" pitchFamily="34" charset="0"/>
              <a:buChar char="•"/>
            </a:pPr>
            <a:r>
              <a:rPr lang="ja-JP" altLang="en-US" dirty="0"/>
              <a:t>トリプレットの方が安定なのにシングレットで計算している（特に酸素など）</a:t>
            </a:r>
            <a:endParaRPr lang="en-US" altLang="ja-JP" dirty="0"/>
          </a:p>
          <a:p>
            <a:pPr marL="285750" indent="-285750">
              <a:buFont typeface="Arial" panose="020B0604020202020204" pitchFamily="34" charset="0"/>
              <a:buChar char="•"/>
            </a:pPr>
            <a:r>
              <a:rPr lang="ja-JP" altLang="en-US" dirty="0"/>
              <a:t>発光の計算なのに基底状態で最適化している（発光の場合は励起状態で最適化しなければいけない）</a:t>
            </a:r>
            <a:endParaRPr lang="en-US" altLang="ja-JP" dirty="0"/>
          </a:p>
          <a:p>
            <a:pPr marL="285750" indent="-285750">
              <a:buFont typeface="Arial" panose="020B0604020202020204" pitchFamily="34" charset="0"/>
              <a:buChar char="•"/>
            </a:pPr>
            <a:r>
              <a:rPr lang="en-US" altLang="ja-JP" dirty="0"/>
              <a:t>etc.</a:t>
            </a:r>
          </a:p>
          <a:p>
            <a:pPr algn="ctr"/>
            <a:r>
              <a:rPr lang="ja-JP" altLang="en-US" sz="1500" b="1" dirty="0">
                <a:solidFill>
                  <a:schemeClr val="accent4"/>
                </a:solidFill>
              </a:rPr>
              <a:t>➡ 気を付けるべき点を網羅して解説する</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5</a:t>
            </a:fld>
            <a:endParaRPr kumimoji="1" lang="ja-JP" altLang="en-US" dirty="0"/>
          </a:p>
        </p:txBody>
      </p:sp>
    </p:spTree>
    <p:extLst>
      <p:ext uri="{BB962C8B-B14F-4D97-AF65-F5344CB8AC3E}">
        <p14:creationId xmlns:p14="http://schemas.microsoft.com/office/powerpoint/2010/main" val="2969680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F0CA14DF-2848-6A19-7E23-FD6D4D0D7AA4}"/>
              </a:ext>
            </a:extLst>
          </p:cNvPr>
          <p:cNvSpPr>
            <a:spLocks noGrp="1"/>
          </p:cNvSpPr>
          <p:nvPr>
            <p:ph type="title"/>
          </p:nvPr>
        </p:nvSpPr>
        <p:spPr>
          <a:xfrm>
            <a:off x="0" y="0"/>
            <a:ext cx="9144000" cy="468000"/>
          </a:xfrm>
        </p:spPr>
        <p:txBody>
          <a:bodyPr/>
          <a:lstStyle/>
          <a:p>
            <a:r>
              <a:rPr lang="ja-JP" altLang="en-US" dirty="0"/>
              <a:t>いろいろな汎関数</a:t>
            </a:r>
          </a:p>
        </p:txBody>
      </p:sp>
      <p:sp>
        <p:nvSpPr>
          <p:cNvPr id="13" name="コンテンツ プレースホルダー 12">
            <a:extLst>
              <a:ext uri="{FF2B5EF4-FFF2-40B4-BE49-F238E27FC236}">
                <a16:creationId xmlns:a16="http://schemas.microsoft.com/office/drawing/2014/main" id="{1A8B9145-DC9F-4035-D4A8-DBDB003C8908}"/>
              </a:ext>
            </a:extLst>
          </p:cNvPr>
          <p:cNvSpPr>
            <a:spLocks noGrp="1"/>
          </p:cNvSpPr>
          <p:nvPr>
            <p:ph idx="1"/>
          </p:nvPr>
        </p:nvSpPr>
        <p:spPr>
          <a:xfrm>
            <a:off x="468313" y="842963"/>
            <a:ext cx="8207375" cy="1536433"/>
          </a:xfrm>
        </p:spPr>
        <p:txBody>
          <a:bodyPr/>
          <a:lstStyle/>
          <a:p>
            <a:r>
              <a:rPr lang="en-US" altLang="ja-JP" dirty="0"/>
              <a:t>DFT</a:t>
            </a:r>
            <a:r>
              <a:rPr lang="ja-JP" altLang="en-US" dirty="0"/>
              <a:t>法は</a:t>
            </a:r>
            <a:r>
              <a:rPr lang="en-US" altLang="ja-JP" dirty="0"/>
              <a:t>HF</a:t>
            </a:r>
            <a:r>
              <a:rPr lang="ja-JP" altLang="en-US" dirty="0"/>
              <a:t>法よりは重いが同じオーダーなので大きな分子に利用でき</a:t>
            </a:r>
            <a:r>
              <a:rPr lang="en-US" altLang="ja-JP" dirty="0"/>
              <a:t>, </a:t>
            </a:r>
            <a:r>
              <a:rPr lang="ja-JP" altLang="en-US" dirty="0"/>
              <a:t>電子相関も取り込んだ計算ができることから広く使われている</a:t>
            </a:r>
            <a:r>
              <a:rPr lang="en-US" altLang="ja-JP" dirty="0"/>
              <a:t>. </a:t>
            </a:r>
            <a:r>
              <a:rPr lang="ja-JP" altLang="en-US" dirty="0"/>
              <a:t>汎関数と基底関数を</a:t>
            </a:r>
            <a:r>
              <a:rPr lang="en-US" altLang="ja-JP" dirty="0"/>
              <a:t>B3LYP/6-31G(d)</a:t>
            </a:r>
            <a:r>
              <a:rPr lang="ja-JP" altLang="en-US" dirty="0"/>
              <a:t>のように指定して使う</a:t>
            </a:r>
            <a:r>
              <a:rPr lang="en-US" altLang="ja-JP" dirty="0"/>
              <a:t>.</a:t>
            </a:r>
            <a:r>
              <a:rPr lang="ja-JP" altLang="en-US" dirty="0"/>
              <a:t> 基底関数の選び方は他の手法と変わらないが</a:t>
            </a:r>
            <a:r>
              <a:rPr lang="en-US" altLang="ja-JP" dirty="0"/>
              <a:t>, </a:t>
            </a:r>
            <a:r>
              <a:rPr lang="ja-JP" altLang="en-US" dirty="0"/>
              <a:t>汎関数の選び方には明確な基準があまりないので</a:t>
            </a:r>
            <a:r>
              <a:rPr lang="en-US" altLang="ja-JP" dirty="0"/>
              <a:t>, </a:t>
            </a:r>
            <a:r>
              <a:rPr lang="ja-JP" altLang="en-US" dirty="0"/>
              <a:t>ハードルが高いと思われる</a:t>
            </a:r>
            <a:r>
              <a:rPr lang="en-US" altLang="ja-JP" dirty="0"/>
              <a:t>. </a:t>
            </a:r>
            <a:r>
              <a:rPr lang="ja-JP" altLang="en-US" dirty="0"/>
              <a:t>一応は</a:t>
            </a:r>
            <a:r>
              <a:rPr lang="en-US" altLang="ja-JP" dirty="0"/>
              <a:t> LDA </a:t>
            </a:r>
            <a:r>
              <a:rPr lang="ja-JP" altLang="en-US" dirty="0"/>
              <a:t>→ </a:t>
            </a:r>
            <a:r>
              <a:rPr lang="en-US" altLang="ja-JP" dirty="0"/>
              <a:t>GGA </a:t>
            </a:r>
            <a:r>
              <a:rPr lang="ja-JP" altLang="en-US" dirty="0"/>
              <a:t>→ メタ</a:t>
            </a:r>
            <a:r>
              <a:rPr lang="en-US" altLang="ja-JP" dirty="0"/>
              <a:t>GGA</a:t>
            </a:r>
            <a:r>
              <a:rPr lang="ja-JP" altLang="en-US" dirty="0"/>
              <a:t> あるいは </a:t>
            </a:r>
            <a:r>
              <a:rPr lang="en-US" altLang="ja-JP" dirty="0"/>
              <a:t>LDA </a:t>
            </a:r>
            <a:r>
              <a:rPr lang="ja-JP" altLang="en-US" dirty="0"/>
              <a:t>→ </a:t>
            </a:r>
            <a:r>
              <a:rPr lang="en-US" altLang="ja-JP" dirty="0"/>
              <a:t>GGA </a:t>
            </a:r>
            <a:r>
              <a:rPr lang="ja-JP" altLang="en-US" dirty="0"/>
              <a:t>→ 混成というヒエラルキーがあるので</a:t>
            </a:r>
            <a:r>
              <a:rPr lang="en-US" altLang="ja-JP" dirty="0"/>
              <a:t>, </a:t>
            </a:r>
            <a:r>
              <a:rPr lang="ja-JP" altLang="en-US" dirty="0"/>
              <a:t>まず</a:t>
            </a:r>
            <a:r>
              <a:rPr lang="en-US" altLang="ja-JP" dirty="0"/>
              <a:t>B3LYP</a:t>
            </a:r>
            <a:r>
              <a:rPr lang="ja-JP" altLang="en-US" dirty="0"/>
              <a:t>などの混成汎関数を使っておき</a:t>
            </a:r>
            <a:r>
              <a:rPr lang="en-US" altLang="ja-JP" dirty="0"/>
              <a:t>, </a:t>
            </a:r>
            <a:r>
              <a:rPr lang="ja-JP" altLang="en-US" dirty="0"/>
              <a:t>例えば分子間力の記述が重要な場合などは目的に応じて他の汎関数や補正を用いることが多いと思われる</a:t>
            </a:r>
            <a:r>
              <a:rPr lang="en-US" altLang="ja-JP" dirty="0"/>
              <a:t>. </a:t>
            </a:r>
            <a:r>
              <a:rPr lang="ja-JP" altLang="en-US" dirty="0"/>
              <a:t>以降で紹介する汎関数は</a:t>
            </a:r>
            <a:r>
              <a:rPr lang="en-US" altLang="ja-JP" dirty="0"/>
              <a:t>SVWN</a:t>
            </a:r>
            <a:r>
              <a:rPr lang="ja-JP" altLang="en-US" dirty="0"/>
              <a:t>と</a:t>
            </a:r>
            <a:r>
              <a:rPr lang="en-US" altLang="ja-JP" dirty="0"/>
              <a:t>BLYP</a:t>
            </a:r>
            <a:r>
              <a:rPr lang="ja-JP" altLang="en-US" dirty="0"/>
              <a:t>以外は全て混成汎関数である</a:t>
            </a:r>
            <a:r>
              <a:rPr lang="en-US" altLang="ja-JP" dirty="0"/>
              <a:t>.</a:t>
            </a:r>
          </a:p>
        </p:txBody>
      </p:sp>
      <p:sp>
        <p:nvSpPr>
          <p:cNvPr id="3" name="テキスト プレースホルダー 2">
            <a:extLst>
              <a:ext uri="{FF2B5EF4-FFF2-40B4-BE49-F238E27FC236}">
                <a16:creationId xmlns:a16="http://schemas.microsoft.com/office/drawing/2014/main" id="{1CA6CFBE-863E-BB76-B478-C5A9D1AA22A7}"/>
              </a:ext>
            </a:extLst>
          </p:cNvPr>
          <p:cNvSpPr>
            <a:spLocks noGrp="1"/>
          </p:cNvSpPr>
          <p:nvPr>
            <p:ph type="body" sz="quarter" idx="13"/>
          </p:nvPr>
        </p:nvSpPr>
        <p:spPr>
          <a:xfrm>
            <a:off x="0" y="4675500"/>
            <a:ext cx="9144000" cy="468000"/>
          </a:xfrm>
        </p:spPr>
        <p:txBody>
          <a:bodyPr/>
          <a:lstStyle/>
          <a:p>
            <a:r>
              <a:rPr lang="en-US" altLang="ja-JP" dirty="0"/>
              <a:t>[1] </a:t>
            </a:r>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p.117</a:t>
            </a:r>
          </a:p>
          <a:p>
            <a:r>
              <a:rPr lang="en-US" altLang="ja-JP" dirty="0"/>
              <a:t>[2] </a:t>
            </a:r>
            <a:r>
              <a:rPr lang="ja-JP" altLang="en-US" dirty="0"/>
              <a:t>常田先生の講義資料スライド </a:t>
            </a:r>
            <a:r>
              <a:rPr lang="en-US" altLang="ja-JP" dirty="0"/>
              <a:t>https://www2.riken.jp/qcl/members/tsuneda/web/dft05-sec2.pdf</a:t>
            </a:r>
            <a:endParaRPr lang="ja-JP" altLang="en-US" dirty="0"/>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ja-JP" altLang="en-US" sz="1300" b="0" dirty="0"/>
                            <a:t>電子密度</a:t>
                          </a:r>
                          <a14:m>
                            <m:oMath xmlns:m="http://schemas.openxmlformats.org/officeDocument/2006/math">
                              <m:r>
                                <a:rPr kumimoji="1" lang="en-US" altLang="ja-JP" sz="1300" b="0" i="1" smtClean="0">
                                  <a:latin typeface="Cambria Math" panose="02040503050406030204" pitchFamily="18" charset="0"/>
                                </a:rPr>
                                <m:t>𝜌</m:t>
                              </m:r>
                            </m:oMath>
                          </a14:m>
                          <a:r>
                            <a:rPr kumimoji="1" lang="ja-JP" altLang="en-US" sz="1300" dirty="0"/>
                            <a:t>のみで表現された汎関数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LDA</a:t>
                          </a:r>
                          <a:r>
                            <a:rPr kumimoji="1" lang="ja-JP" altLang="en-US" sz="1300" dirty="0"/>
                            <a:t>を</a:t>
                          </a:r>
                          <a:r>
                            <a:rPr kumimoji="1" lang="ja-JP" altLang="en-US" sz="1300" b="0" dirty="0"/>
                            <a:t>密度勾配</a:t>
                          </a:r>
                          <a14:m>
                            <m:oMath xmlns:m="http://schemas.openxmlformats.org/officeDocument/2006/math">
                              <m:r>
                                <m:rPr>
                                  <m:sty m:val="p"/>
                                </m:rPr>
                                <a:rPr kumimoji="1" lang="en-US" altLang="ja-JP" sz="1300" b="0" i="0" smtClean="0">
                                  <a:latin typeface="Cambria Math" panose="02040503050406030204" pitchFamily="18" charset="0"/>
                                </a:rPr>
                                <m:t>∇</m:t>
                              </m:r>
                              <m:r>
                                <a:rPr kumimoji="1" lang="en-US" altLang="ja-JP" sz="1300" b="0" i="1" smtClean="0">
                                  <a:latin typeface="Cambria Math" panose="02040503050406030204" pitchFamily="18" charset="0"/>
                                </a:rPr>
                                <m:t>𝜌</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を二次密度勾配</a:t>
                          </a:r>
                          <a14:m>
                            <m:oMath xmlns:m="http://schemas.openxmlformats.org/officeDocument/2006/math">
                              <m:sSup>
                                <m:sSupPr>
                                  <m:ctrlPr>
                                    <a:rPr kumimoji="1" lang="en-US" altLang="ja-JP" sz="1300" b="0" i="1" smtClean="0">
                                      <a:latin typeface="Cambria Math" panose="02040503050406030204" pitchFamily="18" charset="0"/>
                                    </a:rPr>
                                  </m:ctrlPr>
                                </m:sSupPr>
                                <m:e>
                                  <m:r>
                                    <m:rPr>
                                      <m:sty m:val="p"/>
                                    </m:rPr>
                                    <a:rPr kumimoji="1" lang="en-US" altLang="ja-JP" sz="1300" b="0" i="0" smtClean="0">
                                      <a:latin typeface="Cambria Math" panose="02040503050406030204" pitchFamily="18" charset="0"/>
                                    </a:rPr>
                                    <m:t>∇</m:t>
                                  </m:r>
                                </m:e>
                                <m:sup>
                                  <m:r>
                                    <a:rPr kumimoji="1" lang="en-US" altLang="ja-JP" sz="1300" b="0" i="1" smtClean="0">
                                      <a:latin typeface="Cambria Math" panose="02040503050406030204" pitchFamily="18" charset="0"/>
                                    </a:rPr>
                                    <m:t>2</m:t>
                                  </m:r>
                                </m:sup>
                              </m:sSup>
                              <m:r>
                                <a:rPr kumimoji="1" lang="en-US" altLang="ja-JP" sz="1300" b="0" i="1" smtClean="0">
                                  <a:latin typeface="Cambria Math" panose="02040503050406030204" pitchFamily="18" charset="0"/>
                                </a:rPr>
                                <m:t>𝜌</m:t>
                              </m:r>
                            </m:oMath>
                          </a14:m>
                          <a:r>
                            <a:rPr kumimoji="1" lang="ja-JP" altLang="en-US" sz="1300" dirty="0"/>
                            <a:t>や運動エネルギー密度</a:t>
                          </a:r>
                          <a14:m>
                            <m:oMath xmlns:m="http://schemas.openxmlformats.org/officeDocument/2006/math">
                              <m:r>
                                <a:rPr kumimoji="1" lang="en-US" altLang="ja-JP" sz="1300" b="0" i="1" smtClean="0">
                                  <a:latin typeface="Cambria Math" panose="02040503050406030204" pitchFamily="18" charset="0"/>
                                </a:rPr>
                                <m:t>𝜏</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をハートリー・フォック交換成分（</a:t>
                          </a:r>
                          <a14:m>
                            <m:oMath xmlns:m="http://schemas.openxmlformats.org/officeDocument/2006/math">
                              <m:sSubSup>
                                <m:sSubSupPr>
                                  <m:ctrlPr>
                                    <a:rPr kumimoji="1" lang="en-US" altLang="ja-JP" sz="1300" b="0" i="1" smtClean="0">
                                      <a:latin typeface="Cambria Math" panose="02040503050406030204" pitchFamily="18" charset="0"/>
                                    </a:rPr>
                                  </m:ctrlPr>
                                </m:sSubSupPr>
                                <m:e>
                                  <m:r>
                                    <a:rPr kumimoji="1" lang="en-US" altLang="ja-JP" sz="1300" b="0" i="1" smtClean="0">
                                      <a:latin typeface="Cambria Math" panose="02040503050406030204" pitchFamily="18" charset="0"/>
                                    </a:rPr>
                                    <m:t>𝐸</m:t>
                                  </m:r>
                                </m:e>
                                <m:sub>
                                  <m:r>
                                    <a:rPr kumimoji="1" lang="en-US" altLang="ja-JP" sz="1300" b="0" i="1" smtClean="0">
                                      <a:latin typeface="Cambria Math" panose="02040503050406030204" pitchFamily="18" charset="0"/>
                                    </a:rPr>
                                    <m:t>𝑥</m:t>
                                  </m:r>
                                </m:sub>
                                <m:sup>
                                  <m:r>
                                    <m:rPr>
                                      <m:sty m:val="p"/>
                                    </m:rPr>
                                    <a:rPr kumimoji="1" lang="en-US" altLang="ja-JP" sz="1300" b="0" i="0" smtClean="0">
                                      <a:latin typeface="Cambria Math" panose="02040503050406030204" pitchFamily="18" charset="0"/>
                                    </a:rPr>
                                    <m:t>HF</m:t>
                                  </m:r>
                                </m:sup>
                              </m:sSubSup>
                            </m:oMath>
                          </a14:m>
                          <a:r>
                            <a:rPr kumimoji="1" lang="ja-JP" altLang="en-US" sz="1300" dirty="0"/>
                            <a:t>）で補正した汎関数</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00000" r="-43862" b="-304918"/>
                          </a:stretch>
                        </a:blip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96774" r="-43862" b="-200000"/>
                          </a:stretch>
                        </a:blip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301639" r="-43862" b="-103279"/>
                          </a:stretch>
                        </a:blip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925" t="-401639" r="-43862" b="-3279"/>
                          </a:stretch>
                        </a:blip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F5E5D5F1-87F9-DEAA-6133-EC1830754BD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60</a:t>
            </a:fld>
            <a:endParaRPr lang="ja-JP" altLang="en-US" dirty="0"/>
          </a:p>
        </p:txBody>
      </p:sp>
    </p:spTree>
    <p:extLst>
      <p:ext uri="{BB962C8B-B14F-4D97-AF65-F5344CB8AC3E}">
        <p14:creationId xmlns:p14="http://schemas.microsoft.com/office/powerpoint/2010/main" val="3844105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が変分原理を破る例：水素分子</a:t>
            </a:r>
            <a:r>
              <a:rPr lang="en-US" altLang="ja-JP" dirty="0"/>
              <a:t>H</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algn="ctr" fontAlgn="ct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a:t>Y. </a:t>
                </a:r>
                <a:r>
                  <a:rPr lang="en-US" altLang="ja-JP" sz="900" dirty="0" err="1"/>
                  <a:t>Kurokawa</a:t>
                </a:r>
                <a:r>
                  <a:rPr lang="en-US" altLang="ja-JP" sz="900" dirty="0"/>
                  <a:t>, H. Nakashima, H. </a:t>
                </a:r>
                <a:r>
                  <a:rPr lang="en-US" altLang="ja-JP" sz="900" dirty="0" err="1"/>
                  <a:t>Nakatsuji</a:t>
                </a:r>
                <a:r>
                  <a:rPr lang="en-US" altLang="ja-JP" sz="900" dirty="0"/>
                  <a:t>,</a:t>
                </a:r>
                <a:r>
                  <a:rPr lang="en-US" altLang="ja-JP" dirty="0"/>
                  <a:t> </a:t>
                </a:r>
                <a:r>
                  <a:rPr lang="en-US" altLang="ja-JP" sz="900" i="1" dirty="0"/>
                  <a:t>Physical Review A</a:t>
                </a:r>
                <a:r>
                  <a:rPr lang="en-US" altLang="ja-JP" sz="900" dirty="0"/>
                  <a:t>, </a:t>
                </a:r>
                <a:r>
                  <a:rPr lang="en-US" altLang="ja-JP" sz="900" b="1" dirty="0"/>
                  <a:t>72</a:t>
                </a:r>
                <a:r>
                  <a:rPr lang="en-US" altLang="ja-JP" sz="900" dirty="0"/>
                  <a:t>(6), 062502 (2005);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61</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84B955B8-4A6F-B4B6-9761-F43664FD1C02}"/>
              </a:ext>
            </a:extLst>
          </p:cNvPr>
          <p:cNvSpPr txBox="1">
            <a:spLocks/>
          </p:cNvSpPr>
          <p:nvPr/>
        </p:nvSpPr>
        <p:spPr>
          <a:xfrm>
            <a:off x="468314" y="545690"/>
            <a:ext cx="8208000"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は変分原理に従わないので</a:t>
            </a:r>
            <a:r>
              <a:rPr lang="en-US" altLang="ja-JP" sz="1050" dirty="0">
                <a:solidFill>
                  <a:schemeClr val="accent4"/>
                </a:solidFill>
              </a:rPr>
              <a:t>, </a:t>
            </a:r>
            <a:r>
              <a:rPr lang="ja-JP" altLang="en-US" sz="1050" dirty="0">
                <a:solidFill>
                  <a:schemeClr val="accent4"/>
                </a:solidFill>
              </a:rPr>
              <a:t>エネルギーそのものではなく</a:t>
            </a:r>
            <a:r>
              <a:rPr lang="en-US" altLang="ja-JP" sz="1050" dirty="0">
                <a:solidFill>
                  <a:schemeClr val="accent4"/>
                </a:solidFill>
              </a:rPr>
              <a:t>, </a:t>
            </a:r>
            <a:r>
              <a:rPr lang="ja-JP" altLang="en-US" sz="1050" dirty="0">
                <a:solidFill>
                  <a:schemeClr val="accent4"/>
                </a:solidFill>
              </a:rPr>
              <a:t>解離エネルギーなどの</a:t>
            </a:r>
            <a:r>
              <a:rPr lang="ja-JP" altLang="en-US" sz="1050" u="sng" dirty="0">
                <a:solidFill>
                  <a:schemeClr val="accent4"/>
                </a:solidFill>
              </a:rPr>
              <a:t>エネルギー差</a:t>
            </a:r>
            <a:r>
              <a:rPr lang="ja-JP" altLang="en-US" sz="1050" dirty="0">
                <a:solidFill>
                  <a:schemeClr val="accent4"/>
                </a:solidFill>
              </a:rPr>
              <a:t>で議論しなければならない</a:t>
            </a:r>
            <a:r>
              <a:rPr lang="en-US" altLang="ja-JP" sz="1050" dirty="0">
                <a:solidFill>
                  <a:schemeClr val="accent4"/>
                </a:solidFill>
              </a:rPr>
              <a:t>.</a:t>
            </a:r>
          </a:p>
        </p:txBody>
      </p:sp>
    </p:spTree>
    <p:extLst>
      <p:ext uri="{BB962C8B-B14F-4D97-AF65-F5344CB8AC3E}">
        <p14:creationId xmlns:p14="http://schemas.microsoft.com/office/powerpoint/2010/main" val="179093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が変分原理を破る例：窒素分子</a:t>
            </a:r>
            <a:r>
              <a:rPr lang="en-US" altLang="ja-JP" dirty="0"/>
              <a:t>N</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05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a:t>
                </a:r>
                <a:r>
                  <a:rPr kumimoji="1" lang="en-US" altLang="ja-JP" i="1" dirty="0"/>
                  <a:t>J. Chem. Phys.</a:t>
                </a:r>
                <a:r>
                  <a:rPr kumimoji="1" lang="en-US" altLang="ja-JP" dirty="0"/>
                  <a:t>,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62</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5" name="コンテンツ プレースホルダー 1">
            <a:extLst>
              <a:ext uri="{FF2B5EF4-FFF2-40B4-BE49-F238E27FC236}">
                <a16:creationId xmlns:a16="http://schemas.microsoft.com/office/drawing/2014/main" id="{F948A0FA-907B-4668-B672-55337D321615}"/>
              </a:ext>
            </a:extLst>
          </p:cNvPr>
          <p:cNvSpPr txBox="1">
            <a:spLocks/>
          </p:cNvSpPr>
          <p:nvPr/>
        </p:nvSpPr>
        <p:spPr>
          <a:xfrm>
            <a:off x="468313" y="554316"/>
            <a:ext cx="8027687"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H</a:t>
            </a:r>
            <a:r>
              <a:rPr lang="ja-JP" altLang="en-US" sz="1050" dirty="0">
                <a:solidFill>
                  <a:schemeClr val="accent4"/>
                </a:solidFill>
              </a:rPr>
              <a:t>₂の場合と同様に厳密解より下がっているであろう例が見られる</a:t>
            </a:r>
            <a:r>
              <a:rPr lang="en-US" altLang="ja-JP" sz="1050" dirty="0">
                <a:solidFill>
                  <a:schemeClr val="accent4"/>
                </a:solidFill>
              </a:rPr>
              <a:t>.</a:t>
            </a:r>
          </a:p>
        </p:txBody>
      </p:sp>
    </p:spTree>
    <p:extLst>
      <p:ext uri="{BB962C8B-B14F-4D97-AF65-F5344CB8AC3E}">
        <p14:creationId xmlns:p14="http://schemas.microsoft.com/office/powerpoint/2010/main" val="1844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284604"/>
          </a:xfrm>
        </p:spPr>
        <p:txBody>
          <a:bodyPr/>
          <a:lstStyle/>
          <a:p>
            <a:r>
              <a:rPr lang="ja-JP" altLang="en-US" dirty="0"/>
              <a:t>ファンデルワールス力の起源として</a:t>
            </a:r>
          </a:p>
          <a:p>
            <a:pPr marL="285750" indent="-285750">
              <a:buFont typeface="Arial" panose="020B0604020202020204" pitchFamily="34" charset="0"/>
              <a:buChar char="•"/>
            </a:pPr>
            <a:r>
              <a:rPr lang="ja-JP" altLang="en-US" dirty="0"/>
              <a:t>配向力 </a:t>
            </a:r>
            <a:r>
              <a:rPr lang="en-US" altLang="ja-JP" dirty="0"/>
              <a:t>(</a:t>
            </a:r>
            <a:r>
              <a:rPr lang="ja-JP" altLang="en-US" dirty="0"/>
              <a:t>双極子</a:t>
            </a:r>
            <a:r>
              <a:rPr lang="en-US" altLang="ja-JP" dirty="0"/>
              <a:t>-</a:t>
            </a:r>
            <a:r>
              <a:rPr lang="ja-JP" altLang="en-US" dirty="0"/>
              <a:t>双極子</a:t>
            </a:r>
            <a:r>
              <a:rPr lang="en-US" altLang="ja-JP" dirty="0"/>
              <a:t>)</a:t>
            </a:r>
            <a:endParaRPr lang="ja-JP" altLang="en-US" dirty="0"/>
          </a:p>
          <a:p>
            <a:pPr marL="285750" indent="-285750">
              <a:buFont typeface="Arial" panose="020B0604020202020204" pitchFamily="34" charset="0"/>
              <a:buChar char="•"/>
            </a:pPr>
            <a:r>
              <a:rPr lang="ja-JP" altLang="en-US" dirty="0"/>
              <a:t>誘起力 </a:t>
            </a:r>
            <a:r>
              <a:rPr lang="en-US" altLang="ja-JP" dirty="0"/>
              <a:t>(</a:t>
            </a:r>
            <a:r>
              <a:rPr lang="ja-JP" altLang="en-US" dirty="0"/>
              <a:t>双極子</a:t>
            </a:r>
            <a:r>
              <a:rPr lang="en-US" altLang="ja-JP" dirty="0"/>
              <a:t>-</a:t>
            </a:r>
            <a:r>
              <a:rPr lang="ja-JP" altLang="en-US" dirty="0"/>
              <a:t>誘起双極子</a:t>
            </a:r>
            <a:r>
              <a:rPr lang="en-US" altLang="ja-JP" dirty="0"/>
              <a:t>)</a:t>
            </a:r>
            <a:endParaRPr lang="ja-JP" altLang="en-US" dirty="0"/>
          </a:p>
          <a:p>
            <a:pPr marL="285750" indent="-285750">
              <a:buFont typeface="Arial" panose="020B0604020202020204" pitchFamily="34" charset="0"/>
              <a:buChar char="•"/>
            </a:pPr>
            <a:r>
              <a:rPr lang="ja-JP" altLang="en-US" dirty="0"/>
              <a:t>分散力 </a:t>
            </a:r>
            <a:r>
              <a:rPr lang="en-US" altLang="ja-JP" dirty="0"/>
              <a:t>(</a:t>
            </a:r>
            <a:r>
              <a:rPr lang="ja-JP" altLang="en-US" dirty="0"/>
              <a:t>誘起双極子</a:t>
            </a:r>
            <a:r>
              <a:rPr lang="en-US" altLang="ja-JP" dirty="0"/>
              <a:t>-</a:t>
            </a:r>
            <a:r>
              <a:rPr lang="ja-JP" altLang="en-US" dirty="0"/>
              <a:t>誘起双極子</a:t>
            </a:r>
            <a:r>
              <a:rPr lang="en-US" altLang="ja-JP" dirty="0"/>
              <a:t>)</a:t>
            </a:r>
          </a:p>
          <a:p>
            <a:r>
              <a:rPr lang="ja-JP" altLang="en-US" dirty="0"/>
              <a:t>が知られている</a:t>
            </a:r>
            <a:r>
              <a:rPr lang="en-US" altLang="ja-JP" dirty="0"/>
              <a:t>. </a:t>
            </a:r>
            <a:r>
              <a:rPr lang="ja-JP" altLang="en-US" dirty="0"/>
              <a:t>このうち</a:t>
            </a:r>
            <a:r>
              <a:rPr lang="en-US" altLang="ja-JP" dirty="0"/>
              <a:t>, </a:t>
            </a:r>
            <a:r>
              <a:rPr lang="ja-JP" altLang="en-US" dirty="0"/>
              <a:t>希ガスの原子間の引力は分散力にのみによって説明される</a:t>
            </a:r>
            <a:r>
              <a:rPr lang="en-US" altLang="ja-JP" dirty="0"/>
              <a:t>.</a:t>
            </a:r>
            <a:r>
              <a:rPr lang="ja-JP" altLang="en-US" dirty="0"/>
              <a:t> 分散力は十分に高い計算レベルであれば自動的に説明されるはずだが</a:t>
            </a:r>
            <a:r>
              <a:rPr lang="en-US" altLang="ja-JP" dirty="0"/>
              <a:t>, </a:t>
            </a:r>
            <a:r>
              <a:rPr lang="ja-JP" altLang="en-US" dirty="0"/>
              <a:t>右図の通り</a:t>
            </a:r>
            <a:r>
              <a:rPr lang="en-US" altLang="ja-JP" dirty="0"/>
              <a:t>, HF</a:t>
            </a:r>
            <a:r>
              <a:rPr lang="ja-JP" altLang="en-US" dirty="0"/>
              <a:t>や</a:t>
            </a:r>
            <a:r>
              <a:rPr lang="en-US" altLang="ja-JP" dirty="0"/>
              <a:t>B3LYP</a:t>
            </a:r>
            <a:r>
              <a:rPr lang="ja-JP" altLang="en-US" dirty="0"/>
              <a:t>では</a:t>
            </a:r>
            <a:r>
              <a:rPr lang="en-US" altLang="ja-JP" dirty="0"/>
              <a:t>Ne-Ne</a:t>
            </a:r>
            <a:r>
              <a:rPr lang="ja-JP" altLang="en-US" dirty="0"/>
              <a:t>間の引力を説明できない</a:t>
            </a:r>
            <a:r>
              <a:rPr lang="en-US" altLang="ja-JP" dirty="0"/>
              <a:t>. </a:t>
            </a:r>
            <a:r>
              <a:rPr lang="ja-JP" altLang="en-US" dirty="0"/>
              <a:t>そのため</a:t>
            </a:r>
            <a:r>
              <a:rPr lang="en-US" altLang="ja-JP" dirty="0"/>
              <a:t>, </a:t>
            </a:r>
            <a:r>
              <a:rPr lang="ja-JP" altLang="en-US" dirty="0"/>
              <a:t>分散力を扱うための補正や汎関数が開発されている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188"/>
            <a:ext cx="9144000" cy="468312"/>
          </a:xfrm>
        </p:spPr>
        <p:txBody>
          <a:bodyPr anchor="b"/>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p.155</a:t>
            </a:r>
          </a:p>
          <a:p>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(1/2)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63</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622C74FA-AC80-2802-9763-A582DEBC9A74}"/>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2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850913"/>
          </a:xfrm>
        </p:spPr>
        <p:txBody>
          <a:bodyPr/>
          <a:lstStyle/>
          <a:p>
            <a:r>
              <a:rPr lang="en-US" altLang="ja-JP" dirty="0"/>
              <a:t>HF</a:t>
            </a:r>
            <a:r>
              <a:rPr lang="ja-JP" altLang="en-US" dirty="0"/>
              <a:t>と</a:t>
            </a:r>
            <a:r>
              <a:rPr lang="en-US" altLang="ja-JP" dirty="0"/>
              <a:t>B3LYP</a:t>
            </a:r>
            <a:r>
              <a:rPr lang="ja-JP" altLang="en-US" dirty="0"/>
              <a:t>では引力を説明できないが</a:t>
            </a:r>
            <a:r>
              <a:rPr lang="en-US" altLang="ja-JP" dirty="0"/>
              <a:t>, MP2</a:t>
            </a:r>
            <a:r>
              <a:rPr lang="ja-JP" altLang="en-US" dirty="0"/>
              <a:t>は</a:t>
            </a:r>
            <a:r>
              <a:rPr lang="en-US" altLang="ja-JP" dirty="0"/>
              <a:t>CCSD(T)</a:t>
            </a:r>
            <a:r>
              <a:rPr lang="ja-JP" altLang="en-US" dirty="0"/>
              <a:t>とよい一致を示している</a:t>
            </a:r>
            <a:r>
              <a:rPr lang="en-US" altLang="ja-JP" dirty="0"/>
              <a:t>. DFT</a:t>
            </a:r>
            <a:r>
              <a:rPr lang="ja-JP" altLang="en-US" dirty="0"/>
              <a:t>に対して</a:t>
            </a:r>
            <a:endParaRPr lang="en-US" altLang="ja-JP" dirty="0"/>
          </a:p>
          <a:p>
            <a:pPr algn="ctr"/>
            <a:r>
              <a:rPr lang="en-US" altLang="ja-JP" dirty="0"/>
              <a:t>`</a:t>
            </a:r>
            <a:r>
              <a:rPr lang="en-US" altLang="ja-JP" dirty="0" err="1"/>
              <a:t>EmpiricalDispersion</a:t>
            </a:r>
            <a:r>
              <a:rPr lang="en-US" altLang="ja-JP" dirty="0"/>
              <a:t>=GD3`</a:t>
            </a:r>
            <a:br>
              <a:rPr lang="en-US" altLang="ja-JP" dirty="0"/>
            </a:br>
            <a:r>
              <a:rPr lang="en-US" altLang="ja-JP" dirty="0"/>
              <a:t>`</a:t>
            </a:r>
            <a:r>
              <a:rPr lang="en-US" altLang="ja-JP" dirty="0" err="1"/>
              <a:t>EmpiricalDispersion</a:t>
            </a:r>
            <a:r>
              <a:rPr lang="en-US" altLang="ja-JP" dirty="0"/>
              <a:t>=GD3BJ`</a:t>
            </a:r>
          </a:p>
          <a:p>
            <a:r>
              <a:rPr lang="ja-JP" altLang="en-US" dirty="0"/>
              <a:t>などを指定すると経験的な分散力補正を加えることができる</a:t>
            </a:r>
            <a:r>
              <a:rPr lang="en-US" altLang="ja-JP" dirty="0"/>
              <a:t>. B3LYP</a:t>
            </a:r>
            <a:r>
              <a:rPr lang="ja-JP" altLang="en-US" dirty="0"/>
              <a:t>に</a:t>
            </a:r>
            <a:r>
              <a:rPr lang="en-US" altLang="ja-JP" dirty="0"/>
              <a:t>GD3</a:t>
            </a:r>
            <a:r>
              <a:rPr lang="ja-JP" altLang="en-US" dirty="0"/>
              <a:t>を加えたものを</a:t>
            </a:r>
            <a:r>
              <a:rPr lang="en-US" altLang="ja-JP" dirty="0"/>
              <a:t>B3LYP-GD3</a:t>
            </a:r>
            <a:r>
              <a:rPr lang="ja-JP" altLang="en-US" dirty="0"/>
              <a:t>と表した</a:t>
            </a:r>
            <a:r>
              <a:rPr lang="en-US" altLang="ja-JP" dirty="0"/>
              <a:t>. </a:t>
            </a:r>
            <a:r>
              <a:rPr lang="ja-JP" altLang="en-US" dirty="0"/>
              <a:t>これは引力を説明している</a:t>
            </a:r>
            <a:r>
              <a:rPr lang="en-US" altLang="ja-JP" dirty="0"/>
              <a:t>. CAM-B3LYP</a:t>
            </a:r>
            <a:r>
              <a:rPr lang="ja-JP" altLang="en-US" dirty="0"/>
              <a:t>は分散力補正ではなく長距離補正だが</a:t>
            </a:r>
            <a:r>
              <a:rPr lang="en-US" altLang="ja-JP" dirty="0"/>
              <a:t>, </a:t>
            </a:r>
            <a:r>
              <a:rPr lang="ja-JP" altLang="en-US" dirty="0"/>
              <a:t>引力を説明できた</a:t>
            </a:r>
            <a:r>
              <a:rPr lang="en-US" altLang="ja-JP" dirty="0"/>
              <a:t>. APFD</a:t>
            </a:r>
            <a:r>
              <a:rPr lang="ja-JP" altLang="en-US" dirty="0"/>
              <a:t>と</a:t>
            </a:r>
            <a:r>
              <a:rPr lang="en-US" altLang="ja-JP" dirty="0"/>
              <a:t>wB97XD</a:t>
            </a:r>
            <a:r>
              <a:rPr lang="ja-JP" altLang="en-US" dirty="0"/>
              <a:t>には初めから分散力が含まれている</a:t>
            </a:r>
            <a:r>
              <a:rPr lang="en-US" altLang="ja-JP" dirty="0"/>
              <a:t>. wB97XD</a:t>
            </a:r>
            <a:r>
              <a:rPr lang="ja-JP" altLang="en-US" dirty="0"/>
              <a:t>の一致がよくない理由は古い分散力補正（</a:t>
            </a:r>
            <a:r>
              <a:rPr lang="en-US" altLang="ja-JP" dirty="0"/>
              <a:t>D2</a:t>
            </a:r>
            <a:r>
              <a:rPr lang="ja-JP" altLang="en-US" dirty="0"/>
              <a:t>）を内包しているためか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500"/>
            <a:ext cx="9144000" cy="468000"/>
          </a:xfrm>
        </p:spPr>
        <p:txBody>
          <a:bodyPr numCol="1" anchor="b"/>
          <a:lstStyle/>
          <a:p>
            <a:r>
              <a:rPr lang="en-US" altLang="ja-JP" dirty="0"/>
              <a:t>B3LYP-GD3</a:t>
            </a:r>
            <a:r>
              <a:rPr lang="ja-JP" altLang="en-US" dirty="0"/>
              <a:t>という記法はマネせず</a:t>
            </a:r>
            <a:r>
              <a:rPr lang="en-US" altLang="ja-JP" dirty="0"/>
              <a:t>, </a:t>
            </a:r>
            <a:r>
              <a:rPr lang="ja-JP" altLang="en-US" dirty="0"/>
              <a:t>先行研究に倣うこと</a:t>
            </a:r>
            <a:r>
              <a:rPr lang="en-US" altLang="ja-JP" dirty="0"/>
              <a:t>. </a:t>
            </a:r>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(2/2)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64</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FBF245F5-3B8D-E17E-5C2E-19B969CAA771}"/>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16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E22CDE8-15E4-CFF4-C576-617571BAB9FD}"/>
              </a:ext>
            </a:extLst>
          </p:cNvPr>
          <p:cNvPicPr>
            <a:picLocks noGrp="1" noChangeAspect="1" noChangeArrowheads="1"/>
          </p:cNvPicPr>
          <p:nvPr>
            <p:ph idx="14"/>
          </p:nvPr>
        </p:nvPicPr>
        <p:blipFill>
          <a:blip r:embed="rId2"/>
          <a:srcRect/>
          <a:stretch/>
        </p:blipFill>
        <p:spPr bwMode="auto">
          <a:xfrm>
            <a:off x="3346450" y="842963"/>
            <a:ext cx="5440268" cy="3626846"/>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8">
            <a:extLst>
              <a:ext uri="{FF2B5EF4-FFF2-40B4-BE49-F238E27FC236}">
                <a16:creationId xmlns:a16="http://schemas.microsoft.com/office/drawing/2014/main" id="{5860DA9B-88BD-88B4-2B32-89E21D8ECB8D}"/>
              </a:ext>
            </a:extLst>
          </p:cNvPr>
          <p:cNvSpPr>
            <a:spLocks noGrp="1"/>
          </p:cNvSpPr>
          <p:nvPr>
            <p:ph idx="1"/>
          </p:nvPr>
        </p:nvSpPr>
        <p:spPr>
          <a:xfrm>
            <a:off x="468000" y="843750"/>
            <a:ext cx="2736000" cy="3697025"/>
          </a:xfrm>
        </p:spPr>
        <p:txBody>
          <a:bodyPr/>
          <a:lstStyle/>
          <a:p>
            <a:r>
              <a:rPr lang="ja-JP" altLang="en-US" dirty="0"/>
              <a:t>窒素やメタンなどの無極性分子間には分散力以外の相互作用も加わるが</a:t>
            </a:r>
            <a:r>
              <a:rPr lang="en-US" altLang="ja-JP" dirty="0"/>
              <a:t>, </a:t>
            </a:r>
            <a:r>
              <a:rPr lang="ja-JP" altLang="en-US" dirty="0"/>
              <a:t>やはり分散力補正が重要である</a:t>
            </a:r>
            <a:r>
              <a:rPr lang="en-US" altLang="ja-JP" dirty="0"/>
              <a:t>. HF</a:t>
            </a:r>
            <a:r>
              <a:rPr lang="ja-JP" altLang="en-US" dirty="0"/>
              <a:t>と</a:t>
            </a:r>
            <a:r>
              <a:rPr lang="en-US" altLang="ja-JP" dirty="0"/>
              <a:t>B3LYP</a:t>
            </a:r>
            <a:r>
              <a:rPr lang="ja-JP" altLang="en-US" dirty="0"/>
              <a:t>は</a:t>
            </a:r>
            <a:r>
              <a:rPr lang="en-US" altLang="ja-JP" dirty="0"/>
              <a:t>Ne-Ne</a:t>
            </a:r>
            <a:r>
              <a:rPr lang="ja-JP" altLang="en-US" dirty="0"/>
              <a:t>の場合と同様に</a:t>
            </a:r>
            <a:r>
              <a:rPr lang="en-US" altLang="ja-JP" dirty="0"/>
              <a:t>N</a:t>
            </a:r>
            <a:r>
              <a:rPr lang="ja-JP" altLang="en-US" dirty="0"/>
              <a:t>₂</a:t>
            </a:r>
            <a:r>
              <a:rPr lang="en-US" altLang="ja-JP" dirty="0"/>
              <a:t>-N</a:t>
            </a:r>
            <a:r>
              <a:rPr lang="ja-JP" altLang="en-US" dirty="0"/>
              <a:t>₂の引力を説明できない</a:t>
            </a:r>
            <a:r>
              <a:rPr lang="en-US" altLang="ja-JP" dirty="0"/>
              <a:t>. </a:t>
            </a:r>
            <a:r>
              <a:rPr lang="ja-JP" altLang="en-US" dirty="0"/>
              <a:t>先ほどは引力を説明できていた</a:t>
            </a:r>
            <a:r>
              <a:rPr lang="en-US" altLang="ja-JP" dirty="0"/>
              <a:t>CAM-B3LYP</a:t>
            </a:r>
            <a:r>
              <a:rPr lang="ja-JP" altLang="en-US" dirty="0"/>
              <a:t>も引力を説明しなくなる</a:t>
            </a:r>
            <a:r>
              <a:rPr lang="en-US" altLang="ja-JP" dirty="0"/>
              <a:t>.</a:t>
            </a:r>
            <a:r>
              <a:rPr lang="ja-JP" altLang="en-US" dirty="0"/>
              <a:t> </a:t>
            </a:r>
            <a:r>
              <a:rPr lang="en-US" altLang="ja-JP" dirty="0"/>
              <a:t>GD3</a:t>
            </a:r>
            <a:r>
              <a:rPr lang="ja-JP" altLang="en-US" dirty="0"/>
              <a:t>の分散力補正を加えた</a:t>
            </a:r>
            <a:r>
              <a:rPr lang="en-US" altLang="ja-JP" dirty="0"/>
              <a:t>B3LYP-GD3</a:t>
            </a:r>
            <a:r>
              <a:rPr lang="ja-JP" altLang="en-US" dirty="0"/>
              <a:t>は引力を説明しており</a:t>
            </a:r>
            <a:r>
              <a:rPr lang="en-US" altLang="ja-JP" dirty="0"/>
              <a:t>, </a:t>
            </a:r>
            <a:r>
              <a:rPr lang="ja-JP" altLang="en-US" dirty="0"/>
              <a:t>同様に分散力を含む</a:t>
            </a:r>
            <a:r>
              <a:rPr lang="en-US" altLang="ja-JP" dirty="0"/>
              <a:t>APFD</a:t>
            </a:r>
            <a:r>
              <a:rPr lang="ja-JP" altLang="en-US" dirty="0"/>
              <a:t>も比較的</a:t>
            </a:r>
            <a:r>
              <a:rPr lang="en-US" altLang="ja-JP" dirty="0"/>
              <a:t>CCSD(T)</a:t>
            </a:r>
            <a:r>
              <a:rPr lang="ja-JP" altLang="en-US" dirty="0"/>
              <a:t>に近い結果を与えた</a:t>
            </a:r>
            <a:r>
              <a:rPr lang="en-US" altLang="ja-JP" dirty="0"/>
              <a:t>.</a:t>
            </a:r>
            <a:r>
              <a:rPr lang="ja-JP" altLang="en-US" dirty="0"/>
              <a:t> </a:t>
            </a:r>
            <a:r>
              <a:rPr lang="en-US" altLang="ja-JP" dirty="0"/>
              <a:t>PBE1PBE</a:t>
            </a:r>
            <a:r>
              <a:rPr lang="ja-JP" altLang="en-US" dirty="0"/>
              <a:t>や</a:t>
            </a:r>
            <a:r>
              <a:rPr lang="en-US" altLang="ja-JP" dirty="0"/>
              <a:t>HSEH1PBE</a:t>
            </a:r>
            <a:r>
              <a:rPr lang="ja-JP" altLang="en-US" dirty="0"/>
              <a:t>が</a:t>
            </a:r>
            <a:r>
              <a:rPr lang="en-US" altLang="ja-JP" dirty="0"/>
              <a:t>Ne-Ne</a:t>
            </a:r>
            <a:r>
              <a:rPr lang="ja-JP" altLang="en-US" dirty="0"/>
              <a:t>のときよりも悪くなる理由</a:t>
            </a:r>
            <a:r>
              <a:rPr lang="en-US" altLang="ja-JP" dirty="0"/>
              <a:t>, </a:t>
            </a:r>
            <a:r>
              <a:rPr lang="ja-JP" altLang="en-US" dirty="0"/>
              <a:t>逆に言えば</a:t>
            </a:r>
            <a:r>
              <a:rPr lang="en-US" altLang="ja-JP" dirty="0"/>
              <a:t>N</a:t>
            </a:r>
            <a:r>
              <a:rPr lang="ja-JP" altLang="en-US" dirty="0"/>
              <a:t>₂</a:t>
            </a:r>
            <a:r>
              <a:rPr lang="en-US" altLang="ja-JP" dirty="0"/>
              <a:t>- N</a:t>
            </a:r>
            <a:r>
              <a:rPr lang="ja-JP" altLang="en-US" dirty="0"/>
              <a:t>₂の時はよい記述だった理由は不明</a:t>
            </a:r>
            <a:r>
              <a:rPr lang="en-US" altLang="ja-JP" dirty="0"/>
              <a:t>.</a:t>
            </a:r>
            <a:endParaRPr lang="ja-JP" altLang="en-US" dirty="0"/>
          </a:p>
        </p:txBody>
      </p:sp>
      <p:sp>
        <p:nvSpPr>
          <p:cNvPr id="10" name="テキスト プレースホルダー 9">
            <a:extLst>
              <a:ext uri="{FF2B5EF4-FFF2-40B4-BE49-F238E27FC236}">
                <a16:creationId xmlns:a16="http://schemas.microsoft.com/office/drawing/2014/main" id="{2556CD89-C466-AA28-2BD0-C1FD68CC24FA}"/>
              </a:ext>
            </a:extLst>
          </p:cNvPr>
          <p:cNvSpPr>
            <a:spLocks noGrp="1"/>
          </p:cNvSpPr>
          <p:nvPr>
            <p:ph type="body" sz="quarter" idx="13"/>
          </p:nvPr>
        </p:nvSpPr>
        <p:spPr/>
        <p:txBody>
          <a:bodyPr numCol="2"/>
          <a:lstStyle/>
          <a:p>
            <a:r>
              <a:rPr kumimoji="1" lang="en-US" altLang="ja-JP" dirty="0"/>
              <a:t>N</a:t>
            </a:r>
            <a:r>
              <a:rPr kumimoji="1" lang="ja-JP" altLang="en-US" dirty="0"/>
              <a:t>₂ </a:t>
            </a:r>
            <a:r>
              <a:rPr kumimoji="1" lang="en-US" altLang="ja-JP" dirty="0"/>
              <a:t>- N</a:t>
            </a:r>
            <a:r>
              <a:rPr kumimoji="1" lang="ja-JP" altLang="en-US" dirty="0"/>
              <a:t>₂</a:t>
            </a:r>
            <a:r>
              <a:rPr kumimoji="1" lang="en-US" altLang="ja-JP" dirty="0"/>
              <a:t>	https://doi.org/10.1080/00268979809483182</a:t>
            </a:r>
          </a:p>
          <a:p>
            <a:r>
              <a:rPr kumimoji="1" lang="en-US" altLang="ja-JP" dirty="0"/>
              <a:t>CH</a:t>
            </a:r>
            <a:r>
              <a:rPr kumimoji="1" lang="ja-JP" altLang="en-US" dirty="0"/>
              <a:t>₄</a:t>
            </a:r>
            <a:r>
              <a:rPr kumimoji="1" lang="en-US" altLang="ja-JP" dirty="0"/>
              <a:t> - CH</a:t>
            </a:r>
            <a:r>
              <a:rPr kumimoji="1" lang="ja-JP" altLang="en-US" dirty="0"/>
              <a:t>₄ </a:t>
            </a:r>
            <a:r>
              <a:rPr lang="en-US" altLang="ja-JP" dirty="0"/>
              <a:t>	</a:t>
            </a:r>
            <a:r>
              <a:rPr kumimoji="1" lang="en-US" altLang="ja-JP" dirty="0"/>
              <a:t>https://doi.org/10.1063/1.1522715</a:t>
            </a:r>
          </a:p>
          <a:p>
            <a:r>
              <a:rPr kumimoji="1" lang="en-US" altLang="ja-JP" dirty="0"/>
              <a:t>C</a:t>
            </a:r>
            <a:r>
              <a:rPr kumimoji="1" lang="ja-JP" altLang="en-US" dirty="0"/>
              <a:t>₆</a:t>
            </a:r>
            <a:r>
              <a:rPr kumimoji="1" lang="en-US" altLang="ja-JP" dirty="0"/>
              <a:t>H</a:t>
            </a:r>
            <a:r>
              <a:rPr kumimoji="1" lang="ja-JP" altLang="en-US" dirty="0"/>
              <a:t>₆</a:t>
            </a:r>
            <a:r>
              <a:rPr kumimoji="1" lang="en-US" altLang="ja-JP" dirty="0"/>
              <a:t> - C</a:t>
            </a:r>
            <a:r>
              <a:rPr kumimoji="1" lang="ja-JP" altLang="en-US" dirty="0"/>
              <a:t>₆</a:t>
            </a:r>
            <a:r>
              <a:rPr kumimoji="1" lang="en-US" altLang="ja-JP" dirty="0"/>
              <a:t>H</a:t>
            </a:r>
            <a:r>
              <a:rPr kumimoji="1" lang="ja-JP" altLang="en-US" dirty="0"/>
              <a:t>₆ </a:t>
            </a:r>
            <a:r>
              <a:rPr lang="en-US" altLang="ja-JP" dirty="0"/>
              <a:t>	</a:t>
            </a:r>
            <a:r>
              <a:rPr kumimoji="1" lang="en-US" altLang="ja-JP" dirty="0"/>
              <a:t>https://doi.org/10.1039/B717983A</a:t>
            </a:r>
          </a:p>
          <a:p>
            <a:r>
              <a:rPr kumimoji="1" lang="ja-JP" altLang="en-US" dirty="0"/>
              <a:t>上記の図はそれぞれの手法で</a:t>
            </a:r>
            <a:r>
              <a:rPr kumimoji="1" lang="en-US" altLang="ja-JP" dirty="0"/>
              <a:t>N</a:t>
            </a:r>
            <a:r>
              <a:rPr kumimoji="1" lang="ja-JP" altLang="en-US" dirty="0"/>
              <a:t>₂の核間距離を最適化し</a:t>
            </a:r>
            <a:r>
              <a:rPr kumimoji="1" lang="en-US" altLang="ja-JP" dirty="0"/>
              <a:t>, </a:t>
            </a:r>
            <a:r>
              <a:rPr kumimoji="1" lang="ja-JP" altLang="en-US" dirty="0"/>
              <a:t>その核間距離に固定して</a:t>
            </a:r>
            <a:r>
              <a:rPr kumimoji="1" lang="en-US" altLang="ja-JP" dirty="0"/>
              <a:t>,</a:t>
            </a:r>
          </a:p>
          <a:p>
            <a:r>
              <a:rPr lang="ja-JP" altLang="en-US" dirty="0"/>
              <a:t>平行に</a:t>
            </a:r>
            <a:r>
              <a:rPr kumimoji="1" lang="ja-JP" altLang="en-US" dirty="0"/>
              <a:t>配置した</a:t>
            </a:r>
            <a:r>
              <a:rPr kumimoji="1" lang="en-US" altLang="ja-JP" dirty="0"/>
              <a:t>N</a:t>
            </a:r>
            <a:r>
              <a:rPr kumimoji="1" lang="ja-JP" altLang="en-US" dirty="0"/>
              <a:t>₂</a:t>
            </a:r>
            <a:r>
              <a:rPr kumimoji="1" lang="en-US" altLang="ja-JP" dirty="0"/>
              <a:t>-N</a:t>
            </a:r>
            <a:r>
              <a:rPr kumimoji="1" lang="ja-JP" altLang="en-US" dirty="0"/>
              <a:t>₂の距離を変えたものである</a:t>
            </a:r>
            <a:r>
              <a:rPr kumimoji="1" lang="en-US" altLang="ja-JP" dirty="0"/>
              <a:t>.</a:t>
            </a:r>
          </a:p>
        </p:txBody>
      </p:sp>
      <p:sp>
        <p:nvSpPr>
          <p:cNvPr id="2" name="タイトル 1">
            <a:extLst>
              <a:ext uri="{FF2B5EF4-FFF2-40B4-BE49-F238E27FC236}">
                <a16:creationId xmlns:a16="http://schemas.microsoft.com/office/drawing/2014/main" id="{B4F80ACF-6D0C-224A-9CC1-46E7FD3865E3}"/>
              </a:ext>
            </a:extLst>
          </p:cNvPr>
          <p:cNvSpPr>
            <a:spLocks noGrp="1"/>
          </p:cNvSpPr>
          <p:nvPr>
            <p:ph type="title"/>
          </p:nvPr>
        </p:nvSpPr>
        <p:spPr/>
        <p:txBody>
          <a:bodyPr/>
          <a:lstStyle/>
          <a:p>
            <a:r>
              <a:rPr kumimoji="1" lang="ja-JP" altLang="en-US" dirty="0"/>
              <a:t>分子間力</a:t>
            </a:r>
          </a:p>
        </p:txBody>
      </p:sp>
      <p:sp>
        <p:nvSpPr>
          <p:cNvPr id="4" name="スライド番号プレースホルダー 3">
            <a:extLst>
              <a:ext uri="{FF2B5EF4-FFF2-40B4-BE49-F238E27FC236}">
                <a16:creationId xmlns:a16="http://schemas.microsoft.com/office/drawing/2014/main" id="{636EAE5D-9AAE-2E1B-ED86-7286C563639A}"/>
              </a:ext>
            </a:extLst>
          </p:cNvPr>
          <p:cNvSpPr>
            <a:spLocks noGrp="1"/>
          </p:cNvSpPr>
          <p:nvPr>
            <p:ph type="sldNum" sz="quarter" idx="15"/>
          </p:nvPr>
        </p:nvSpPr>
        <p:spPr/>
        <p:txBody>
          <a:bodyPr/>
          <a:lstStyle/>
          <a:p>
            <a:fld id="{44CC7441-4F6D-4D99-AEAC-28C0433C7008}" type="slidenum">
              <a:rPr kumimoji="1" lang="ja-JP" altLang="en-US" smtClean="0"/>
              <a:t>65</a:t>
            </a:fld>
            <a:endParaRPr kumimoji="1" lang="ja-JP" altLang="en-US"/>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dirty="0"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800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Choice>
        <mc:Fallback xmlns="">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8475" r="-58475" b="-5556"/>
                          </a:stretch>
                        </a:blip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956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Fallback>
      </mc:AlternateContent>
      <p:cxnSp>
        <p:nvCxnSpPr>
          <p:cNvPr id="5" name="直線矢印コネクタ 4">
            <a:extLst>
              <a:ext uri="{FF2B5EF4-FFF2-40B4-BE49-F238E27FC236}">
                <a16:creationId xmlns:a16="http://schemas.microsoft.com/office/drawing/2014/main" id="{C454D929-AF9F-9633-B790-C10C8D69B81B}"/>
              </a:ext>
            </a:extLst>
          </p:cNvPr>
          <p:cNvCxnSpPr/>
          <p:nvPr/>
        </p:nvCxnSpPr>
        <p:spPr>
          <a:xfrm>
            <a:off x="7203698" y="3491947"/>
            <a:ext cx="1080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957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ja-JP" altLang="en-US" dirty="0"/>
              <a:t>もちろん</a:t>
            </a:r>
            <a:r>
              <a:rPr lang="en-US" altLang="ja-JP" dirty="0"/>
              <a:t>, </a:t>
            </a:r>
            <a:r>
              <a:rPr lang="ja-JP" altLang="en-US" dirty="0"/>
              <a:t>分子の構造を少しずつ変えて</a:t>
            </a:r>
            <a:r>
              <a:rPr lang="en-US" altLang="ja-JP" dirty="0"/>
              <a:t>NMR</a:t>
            </a:r>
            <a:r>
              <a:rPr lang="ja-JP" altLang="en-US" dirty="0"/>
              <a:t>スペクトルを計算し</a:t>
            </a:r>
            <a:r>
              <a:rPr lang="en-US" altLang="ja-JP" dirty="0"/>
              <a:t>, </a:t>
            </a:r>
            <a:r>
              <a:rPr lang="ja-JP" altLang="en-US" dirty="0"/>
              <a:t>それらを</a:t>
            </a:r>
            <a:r>
              <a:rPr lang="en-US" altLang="ja-JP" dirty="0"/>
              <a:t>(2.16)</a:t>
            </a:r>
            <a:r>
              <a:rPr lang="ja-JP" altLang="en-US" dirty="0"/>
              <a:t>の波動関数を用いて重み付け平均（期待値）を取ればより正確な値が得られるはずである</a:t>
            </a:r>
            <a:r>
              <a:rPr lang="en-US" altLang="ja-JP" dirty="0"/>
              <a:t>.</a:t>
            </a:r>
          </a:p>
          <a:p>
            <a:r>
              <a:rPr lang="ja-JP" altLang="en-US" dirty="0"/>
              <a:t>数式は</a:t>
            </a:r>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p.47</a:t>
            </a:r>
            <a:r>
              <a:rPr lang="ja-JP" altLang="en-US" dirty="0"/>
              <a:t>を参照せよ</a:t>
            </a:r>
            <a:r>
              <a:rPr lang="en-US" altLang="ja-JP" dirty="0"/>
              <a:t>.</a:t>
            </a:r>
          </a:p>
        </p:txBody>
      </p:sp>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67</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5" y="971944"/>
            <a:ext cx="1620000" cy="400110"/>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494049"/>
              </a:xfrm>
            </p:spPr>
            <p:txBody>
              <a:bodyPr/>
              <a:lstStyle/>
              <a:p>
                <a:pPr>
                  <a:lnSpc>
                    <a:spcPct val="135000"/>
                  </a:lnSpc>
                </a:pPr>
                <a:r>
                  <a:rPr lang="ja-JP" altLang="en-US" dirty="0"/>
                  <a:t>電子ハミルトニアン</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𝐻</m:t>
                            </m:r>
                          </m:e>
                        </m:acc>
                      </m:e>
                      <m:sub>
                        <m:r>
                          <m:rPr>
                            <m:sty m:val="p"/>
                          </m:rPr>
                          <a:rPr lang="en-US" altLang="ja-JP" b="0" i="0" dirty="0" smtClean="0">
                            <a:latin typeface="Cambria Math" panose="02040503050406030204" pitchFamily="18" charset="0"/>
                          </a:rPr>
                          <m:t>elec</m:t>
                        </m:r>
                      </m:sub>
                    </m:sSub>
                  </m:oMath>
                </a14:m>
                <a:r>
                  <a:rPr lang="ja-JP" altLang="en-US" dirty="0"/>
                  <a:t>は核の運動項を含まないため</a:t>
                </a:r>
                <a:r>
                  <a:rPr lang="en-US" altLang="ja-JP" dirty="0"/>
                  <a:t>(2.11)</a:t>
                </a:r>
                <a:r>
                  <a:rPr lang="ja-JP" altLang="en-US" dirty="0"/>
                  <a:t>を解いただけでは核の運動は考慮されていない</a:t>
                </a:r>
                <a:r>
                  <a:rPr lang="en-US" altLang="ja-JP" dirty="0"/>
                  <a:t>. </a:t>
                </a:r>
                <a:r>
                  <a:rPr lang="ja-JP" altLang="en-US" dirty="0"/>
                  <a:t>しかし</a:t>
                </a:r>
                <a:r>
                  <a:rPr lang="en-US" altLang="ja-JP" dirty="0"/>
                  <a:t>, PEC</a:t>
                </a:r>
                <a:r>
                  <a:rPr lang="ja-JP" altLang="en-US" dirty="0"/>
                  <a:t>や</a:t>
                </a:r>
                <a:r>
                  <a:rPr lang="en-US" altLang="ja-JP" dirty="0"/>
                  <a:t>PES</a:t>
                </a:r>
                <a:r>
                  <a:rPr lang="ja-JP" altLang="en-US" dirty="0"/>
                  <a:t>の極小点＝平衡構造から様々な有益な情報を得ることができる</a:t>
                </a:r>
                <a:r>
                  <a:rPr lang="en-US" altLang="ja-JP" dirty="0"/>
                  <a:t>. NMR</a:t>
                </a:r>
                <a:r>
                  <a:rPr lang="ja-JP" altLang="en-US" dirty="0"/>
                  <a:t>スペクトルも平衡構造において計算される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B08FF88E-9E1D-FCEE-24D3-7A3469BE65E1}"/>
                  </a:ext>
                </a:extLst>
              </p:cNvPr>
              <p:cNvSpPr>
                <a:spLocks noGrp="1" noRot="1" noChangeAspect="1" noMove="1" noResize="1" noEditPoints="1" noAdjustHandles="1" noChangeArrowheads="1" noChangeShapeType="1" noTextEdit="1"/>
              </p:cNvSpPr>
              <p:nvPr>
                <p:ph idx="14"/>
              </p:nvPr>
            </p:nvSpPr>
            <p:spPr>
              <a:xfrm>
                <a:off x="457150" y="3074963"/>
                <a:ext cx="4025813" cy="1494049"/>
              </a:xfrm>
              <a:blipFill>
                <a:blip r:embed="rId1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B88A7A4-D2B1-575F-CFD2-F21163A5DB66}"/>
              </a:ext>
            </a:extLst>
          </p:cNvPr>
          <p:cNvSpPr txBox="1"/>
          <p:nvPr/>
        </p:nvSpPr>
        <p:spPr>
          <a:xfrm>
            <a:off x="5284936" y="669772"/>
            <a:ext cx="2626664" cy="261610"/>
          </a:xfrm>
          <a:prstGeom prst="rect">
            <a:avLst/>
          </a:prstGeom>
          <a:noFill/>
        </p:spPr>
        <p:txBody>
          <a:bodyPr wrap="square" rtlCol="0">
            <a:spAutoFit/>
          </a:bodyPr>
          <a:lstStyle/>
          <a:p>
            <a:r>
              <a:rPr kumimoji="1" lang="en-US" altLang="ja-JP" sz="1100" b="1" dirty="0">
                <a:solidFill>
                  <a:schemeClr val="accent4"/>
                </a:solidFill>
              </a:rPr>
              <a:t>PEC</a:t>
            </a:r>
            <a:r>
              <a:rPr kumimoji="1" lang="en-US" altLang="ja-JP" sz="1100" dirty="0">
                <a:solidFill>
                  <a:schemeClr val="accent4"/>
                </a:solidFill>
              </a:rPr>
              <a:t>: potential energy curve</a:t>
            </a:r>
            <a:endParaRPr kumimoji="1" lang="ja-JP" altLang="en-US" sz="1100" dirty="0">
              <a:solidFill>
                <a:schemeClr val="accent4"/>
              </a:solidFill>
            </a:endParaRPr>
          </a:p>
        </p:txBody>
      </p:sp>
    </p:spTree>
    <p:extLst>
      <p:ext uri="{BB962C8B-B14F-4D97-AF65-F5344CB8AC3E}">
        <p14:creationId xmlns:p14="http://schemas.microsoft.com/office/powerpoint/2010/main" val="1592147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コンテンツ プレースホルダー 25">
            <a:extLst>
              <a:ext uri="{FF2B5EF4-FFF2-40B4-BE49-F238E27FC236}">
                <a16:creationId xmlns:a16="http://schemas.microsoft.com/office/drawing/2014/main" id="{45E0890B-5313-010D-87C5-CD894C21EFBA}"/>
              </a:ext>
            </a:extLst>
          </p:cNvPr>
          <p:cNvPicPr>
            <a:picLocks noGrp="1" noChangeAspect="1"/>
          </p:cNvPicPr>
          <p:nvPr>
            <p:ph idx="1"/>
          </p:nvPr>
        </p:nvPicPr>
        <p:blipFill>
          <a:blip r:embed="rId2"/>
          <a:stretch>
            <a:fillRect/>
          </a:stretch>
        </p:blipFill>
        <p:spPr>
          <a:xfrm>
            <a:off x="468313" y="1171837"/>
            <a:ext cx="4103687" cy="2799826"/>
          </a:xfrm>
        </p:spPr>
      </p:pic>
      <p:sp>
        <p:nvSpPr>
          <p:cNvPr id="6" name="タイトル 5">
            <a:extLst>
              <a:ext uri="{FF2B5EF4-FFF2-40B4-BE49-F238E27FC236}">
                <a16:creationId xmlns:a16="http://schemas.microsoft.com/office/drawing/2014/main" id="{E8AB32E6-EE9F-0854-F88D-D231BE242CE9}"/>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(1/2)</a:t>
            </a:r>
            <a:endParaRPr kumimoji="1" lang="ja-JP" altLang="en-US" dirty="0"/>
          </a:p>
        </p:txBody>
      </p:sp>
      <p:sp>
        <p:nvSpPr>
          <p:cNvPr id="9" name="テキスト プレースホルダー 8">
            <a:extLst>
              <a:ext uri="{FF2B5EF4-FFF2-40B4-BE49-F238E27FC236}">
                <a16:creationId xmlns:a16="http://schemas.microsoft.com/office/drawing/2014/main" id="{D41EFFAF-9D91-FB1A-B285-B5EB3C5B7D54}"/>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427E939E-3BC1-37F2-2075-32D4D8195259}"/>
              </a:ext>
            </a:extLst>
          </p:cNvPr>
          <p:cNvSpPr>
            <a:spLocks noGrp="1"/>
          </p:cNvSpPr>
          <p:nvPr>
            <p:ph type="sldNum" sz="quarter" idx="15"/>
          </p:nvPr>
        </p:nvSpPr>
        <p:spPr/>
        <p:txBody>
          <a:bodyPr/>
          <a:lstStyle/>
          <a:p>
            <a:fld id="{44CC7441-4F6D-4D99-AEAC-28C0433C7008}" type="slidenum">
              <a:rPr kumimoji="1" lang="ja-JP" altLang="en-US" smtClean="0"/>
              <a:pPr/>
              <a:t>68</a:t>
            </a:fld>
            <a:endParaRPr kumimoji="1" lang="ja-JP" altLang="en-US" dirty="0"/>
          </a:p>
        </p:txBody>
      </p:sp>
      <p:pic>
        <p:nvPicPr>
          <p:cNvPr id="22" name="コンテンツ プレースホルダー 11">
            <a:extLst>
              <a:ext uri="{FF2B5EF4-FFF2-40B4-BE49-F238E27FC236}">
                <a16:creationId xmlns:a16="http://schemas.microsoft.com/office/drawing/2014/main" id="{6ACA2285-963B-00B1-01A9-FDA2A349C01E}"/>
              </a:ext>
            </a:extLst>
          </p:cNvPr>
          <p:cNvPicPr>
            <a:picLocks noGrp="1" noChangeAspect="1"/>
          </p:cNvPicPr>
          <p:nvPr>
            <p:ph idx="14"/>
          </p:nvPr>
        </p:nvPicPr>
        <p:blipFill>
          <a:blip r:embed="rId3"/>
          <a:stretch>
            <a:fillRect/>
          </a:stretch>
        </p:blipFill>
        <p:spPr>
          <a:xfrm>
            <a:off x="4572000" y="1008343"/>
            <a:ext cx="4103688" cy="3126814"/>
          </a:xfrm>
        </p:spPr>
      </p:pic>
      <p:pic>
        <p:nvPicPr>
          <p:cNvPr id="15" name="グラフィックス 14" descr="カーソル 単色塗りつぶし">
            <a:extLst>
              <a:ext uri="{FF2B5EF4-FFF2-40B4-BE49-F238E27FC236}">
                <a16:creationId xmlns:a16="http://schemas.microsoft.com/office/drawing/2014/main" id="{D7AC2BB3-0FB6-A12C-76EE-38F53128E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684" y="1980154"/>
            <a:ext cx="415274" cy="415274"/>
          </a:xfrm>
          <a:prstGeom prst="rect">
            <a:avLst/>
          </a:prstGeom>
        </p:spPr>
      </p:pic>
      <p:sp>
        <p:nvSpPr>
          <p:cNvPr id="19" name="テキスト ボックス 18">
            <a:extLst>
              <a:ext uri="{FF2B5EF4-FFF2-40B4-BE49-F238E27FC236}">
                <a16:creationId xmlns:a16="http://schemas.microsoft.com/office/drawing/2014/main" id="{A765FACF-9912-CCBB-02AE-47E673A42A75}"/>
              </a:ext>
            </a:extLst>
          </p:cNvPr>
          <p:cNvSpPr txBox="1"/>
          <p:nvPr/>
        </p:nvSpPr>
        <p:spPr>
          <a:xfrm>
            <a:off x="4827113" y="2455685"/>
            <a:ext cx="3057730" cy="492443"/>
          </a:xfrm>
          <a:prstGeom prst="rect">
            <a:avLst/>
          </a:prstGeom>
          <a:noFill/>
        </p:spPr>
        <p:txBody>
          <a:bodyPr wrap="square">
            <a:spAutoFit/>
          </a:bodyPr>
          <a:lstStyle/>
          <a:p>
            <a:pPr algn="ctr"/>
            <a:r>
              <a:rPr kumimoji="1" lang="ja-JP" altLang="en-US" sz="1300" b="1" dirty="0">
                <a:solidFill>
                  <a:schemeClr val="accent4"/>
                </a:solidFill>
              </a:rPr>
              <a:t>虚振動が出ていないか確認するために</a:t>
            </a:r>
            <a:r>
              <a:rPr kumimoji="1" lang="en-US" altLang="ja-JP" sz="1300" b="1" dirty="0" err="1">
                <a:solidFill>
                  <a:schemeClr val="accent4"/>
                </a:solidFill>
              </a:rPr>
              <a:t>freq</a:t>
            </a:r>
            <a:r>
              <a:rPr kumimoji="1" lang="ja-JP" altLang="en-US" sz="1300" b="1" dirty="0">
                <a:solidFill>
                  <a:schemeClr val="accent4"/>
                </a:solidFill>
              </a:rPr>
              <a:t>も一緒に指定するとよい</a:t>
            </a:r>
          </a:p>
        </p:txBody>
      </p:sp>
      <p:pic>
        <p:nvPicPr>
          <p:cNvPr id="27" name="グラフィックス 26" descr="カーソル 単色塗りつぶし">
            <a:extLst>
              <a:ext uri="{FF2B5EF4-FFF2-40B4-BE49-F238E27FC236}">
                <a16:creationId xmlns:a16="http://schemas.microsoft.com/office/drawing/2014/main" id="{8B7757DF-F840-AFFF-8BD8-7A5F40FD0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8631" y="2517983"/>
            <a:ext cx="415274" cy="415274"/>
          </a:xfrm>
          <a:prstGeom prst="rect">
            <a:avLst/>
          </a:prstGeom>
        </p:spPr>
      </p:pic>
      <p:sp>
        <p:nvSpPr>
          <p:cNvPr id="28" name="テキスト ボックス 27">
            <a:extLst>
              <a:ext uri="{FF2B5EF4-FFF2-40B4-BE49-F238E27FC236}">
                <a16:creationId xmlns:a16="http://schemas.microsoft.com/office/drawing/2014/main" id="{1EF4ABDE-6953-9E81-0105-2751AB745DFE}"/>
              </a:ext>
            </a:extLst>
          </p:cNvPr>
          <p:cNvSpPr txBox="1"/>
          <p:nvPr/>
        </p:nvSpPr>
        <p:spPr>
          <a:xfrm>
            <a:off x="2113472" y="1427400"/>
            <a:ext cx="2215491" cy="492443"/>
          </a:xfrm>
          <a:prstGeom prst="rect">
            <a:avLst/>
          </a:prstGeom>
          <a:noFill/>
        </p:spPr>
        <p:txBody>
          <a:bodyPr wrap="square">
            <a:spAutoFit/>
          </a:bodyPr>
          <a:lstStyle/>
          <a:p>
            <a:r>
              <a:rPr kumimoji="1" lang="ja-JP" altLang="en-US" sz="1300" b="1" dirty="0">
                <a:solidFill>
                  <a:schemeClr val="accent4"/>
                </a:solidFill>
              </a:rPr>
              <a:t>分子を作り</a:t>
            </a:r>
            <a:r>
              <a:rPr kumimoji="1" lang="en-US" altLang="ja-JP" sz="1300" b="1" dirty="0">
                <a:solidFill>
                  <a:schemeClr val="accent4"/>
                </a:solidFill>
              </a:rPr>
              <a:t>, </a:t>
            </a:r>
            <a:r>
              <a:rPr kumimoji="1" lang="ja-JP" altLang="en-US" sz="1300" b="1" dirty="0">
                <a:solidFill>
                  <a:schemeClr val="accent4"/>
                </a:solidFill>
              </a:rPr>
              <a:t>今までと同じ</a:t>
            </a:r>
            <a:endParaRPr kumimoji="1" lang="en-US" altLang="ja-JP" sz="1300" b="1" dirty="0">
              <a:solidFill>
                <a:schemeClr val="accent4"/>
              </a:solidFill>
            </a:endParaRPr>
          </a:p>
          <a:p>
            <a:r>
              <a:rPr kumimoji="1" lang="ja-JP" altLang="en-US" sz="1300" b="1" dirty="0">
                <a:solidFill>
                  <a:schemeClr val="accent4"/>
                </a:solidFill>
              </a:rPr>
              <a:t>ように計算をセットアップ</a:t>
            </a:r>
          </a:p>
        </p:txBody>
      </p:sp>
      <p:sp>
        <p:nvSpPr>
          <p:cNvPr id="29" name="テキスト ボックス 28">
            <a:extLst>
              <a:ext uri="{FF2B5EF4-FFF2-40B4-BE49-F238E27FC236}">
                <a16:creationId xmlns:a16="http://schemas.microsoft.com/office/drawing/2014/main" id="{B3CDEA0B-347C-09F4-2F3B-2CA575C115E9}"/>
              </a:ext>
            </a:extLst>
          </p:cNvPr>
          <p:cNvSpPr txBox="1"/>
          <p:nvPr/>
        </p:nvSpPr>
        <p:spPr>
          <a:xfrm>
            <a:off x="6215230" y="4183057"/>
            <a:ext cx="2460458" cy="492443"/>
          </a:xfrm>
          <a:prstGeom prst="rect">
            <a:avLst/>
          </a:prstGeom>
          <a:noFill/>
        </p:spPr>
        <p:txBody>
          <a:bodyPr wrap="square">
            <a:spAutoFit/>
          </a:bodyPr>
          <a:lstStyle/>
          <a:p>
            <a:pPr algn="ctr"/>
            <a:r>
              <a:rPr kumimoji="1" lang="ja-JP" altLang="en-US" sz="1300" b="1" dirty="0">
                <a:solidFill>
                  <a:schemeClr val="accent4"/>
                </a:solidFill>
              </a:rPr>
              <a:t>これまでと同じように手法や基底関数を指定し</a:t>
            </a:r>
            <a:r>
              <a:rPr kumimoji="1" lang="en-US" altLang="ja-JP" sz="1300" b="1" dirty="0">
                <a:solidFill>
                  <a:schemeClr val="accent4"/>
                </a:solidFill>
              </a:rPr>
              <a:t>, </a:t>
            </a:r>
            <a:r>
              <a:rPr kumimoji="1" lang="ja-JP" altLang="en-US" sz="1300" b="1" dirty="0">
                <a:solidFill>
                  <a:schemeClr val="accent4"/>
                </a:solidFill>
              </a:rPr>
              <a:t>計算を流す</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45722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112954"/>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卒業研究に向けて</a:t>
            </a:r>
            <a:r>
              <a:rPr lang="en-US" altLang="ja-JP" dirty="0"/>
              <a:t>Gaussian16</a:t>
            </a:r>
            <a:r>
              <a:rPr lang="ja-JP" altLang="en-US" dirty="0"/>
              <a:t>および</a:t>
            </a:r>
            <a:r>
              <a:rPr lang="en-US" altLang="ja-JP" dirty="0"/>
              <a:t>GaussView6</a:t>
            </a:r>
            <a:r>
              <a:rPr lang="ja-JP" altLang="en-US" dirty="0"/>
              <a:t>を使いこなせるようになること</a:t>
            </a:r>
            <a:r>
              <a:rPr lang="en-US" altLang="ja-JP" dirty="0"/>
              <a:t>.</a:t>
            </a:r>
          </a:p>
          <a:p>
            <a:pPr marL="285750" indent="-285750">
              <a:lnSpc>
                <a:spcPct val="100000"/>
              </a:lnSpc>
              <a:buFont typeface="Arial" panose="020B0604020202020204" pitchFamily="34" charset="0"/>
              <a:buChar char="•"/>
            </a:pPr>
            <a:r>
              <a:rPr lang="ja-JP" altLang="en-US" dirty="0"/>
              <a:t>インプットファイルを読んで何の計算をしているのかわかるようになること</a:t>
            </a:r>
            <a:r>
              <a:rPr lang="en-US" altLang="ja-JP" dirty="0"/>
              <a:t>.</a:t>
            </a:r>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marL="285750" indent="-285750">
              <a:lnSpc>
                <a:spcPct val="100000"/>
              </a:lnSpc>
              <a:buFont typeface="Arial" panose="020B0604020202020204" pitchFamily="34" charset="0"/>
              <a:buChar char="•"/>
            </a:pPr>
            <a:r>
              <a:rPr lang="ja-JP" altLang="en-US" dirty="0"/>
              <a:t>より発展的な計算手法の利点・欠点を理解し</a:t>
            </a:r>
            <a:r>
              <a:rPr lang="en-US" altLang="ja-JP" dirty="0"/>
              <a:t>, </a:t>
            </a:r>
            <a:r>
              <a:rPr lang="ja-JP" altLang="en-US" dirty="0"/>
              <a:t>使い方を学ぶこと</a:t>
            </a:r>
            <a:endParaRPr lang="en-US" altLang="ja-JP" dirty="0"/>
          </a:p>
          <a:p>
            <a:pPr marL="285750" indent="-285750">
              <a:lnSpc>
                <a:spcPct val="100000"/>
              </a:lnSpc>
              <a:buFont typeface="Arial" panose="020B0604020202020204" pitchFamily="34" charset="0"/>
              <a:buChar char="•"/>
            </a:pPr>
            <a:r>
              <a:rPr lang="ja-JP" altLang="en-US" dirty="0"/>
              <a:t>最終課題に向けて一通りの計算をこなせるようになること</a:t>
            </a:r>
            <a:endParaRPr lang="en-US" altLang="ja-JP" dirty="0"/>
          </a:p>
          <a:p>
            <a:pPr marL="285750" indent="-285750">
              <a:lnSpc>
                <a:spcPct val="100000"/>
              </a:lnSpc>
              <a:buFont typeface="Arial" panose="020B0604020202020204" pitchFamily="34" charset="0"/>
              <a:buChar char="•"/>
            </a:pPr>
            <a:endParaRPr lang="en-US" altLang="ja-JP" dirty="0"/>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Gaussian16</a:t>
            </a:r>
            <a:r>
              <a:rPr lang="ja-JP" altLang="en-US" dirty="0"/>
              <a:t>の全ての機能をカバーするものではない</a:t>
            </a:r>
            <a:r>
              <a:rPr lang="en-US" altLang="ja-JP" dirty="0"/>
              <a:t>. GaussView6</a:t>
            </a:r>
            <a:r>
              <a:rPr lang="ja-JP" altLang="en-US" dirty="0"/>
              <a:t>はあくまで補助</a:t>
            </a:r>
            <a:r>
              <a:rPr lang="en-US" altLang="ja-JP" dirty="0"/>
              <a:t>.</a:t>
            </a:r>
          </a:p>
          <a:p>
            <a:pPr marL="285750" indent="-285750">
              <a:lnSpc>
                <a:spcPct val="100000"/>
              </a:lnSpc>
              <a:buFont typeface="Arial" panose="020B0604020202020204" pitchFamily="34" charset="0"/>
              <a:buChar char="•"/>
            </a:pPr>
            <a:r>
              <a:rPr lang="ja-JP" altLang="en-US" dirty="0"/>
              <a:t>理論は概要だけ説明し</a:t>
            </a:r>
            <a:r>
              <a:rPr lang="en-US" altLang="ja-JP" dirty="0"/>
              <a:t>, </a:t>
            </a:r>
            <a:r>
              <a:rPr lang="ja-JP" altLang="en-US" dirty="0"/>
              <a:t>詳細は文献に譲る</a:t>
            </a:r>
            <a:r>
              <a:rPr lang="en-US" altLang="ja-JP" dirty="0"/>
              <a:t>.</a:t>
            </a:r>
            <a:r>
              <a:rPr lang="ja-JP" altLang="en-US" dirty="0"/>
              <a:t> ここでは入力と出力に基づいて手法の理解を深める</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6</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6</a:t>
            </a:fld>
            <a:endParaRPr kumimoji="1" lang="ja-JP" altLang="en-US" dirty="0"/>
          </a:p>
        </p:txBody>
      </p:sp>
    </p:spTree>
    <p:extLst>
      <p:ext uri="{BB962C8B-B14F-4D97-AF65-F5344CB8AC3E}">
        <p14:creationId xmlns:p14="http://schemas.microsoft.com/office/powerpoint/2010/main" val="3069986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9E1C-196F-BC02-AE22-367F24D97B47}"/>
            </a:ext>
          </a:extLst>
        </p:cNvPr>
        <p:cNvGrpSpPr/>
        <p:nvPr/>
      </p:nvGrpSpPr>
      <p:grpSpPr>
        <a:xfrm>
          <a:off x="0" y="0"/>
          <a:ext cx="0" cy="0"/>
          <a:chOff x="0" y="0"/>
          <a:chExt cx="0" cy="0"/>
        </a:xfrm>
      </p:grpSpPr>
      <p:pic>
        <p:nvPicPr>
          <p:cNvPr id="36" name="コンテンツ プレースホルダー 35">
            <a:extLst>
              <a:ext uri="{FF2B5EF4-FFF2-40B4-BE49-F238E27FC236}">
                <a16:creationId xmlns:a16="http://schemas.microsoft.com/office/drawing/2014/main" id="{17EE0057-576D-5010-20F9-A4F09EE055BE}"/>
              </a:ext>
            </a:extLst>
          </p:cNvPr>
          <p:cNvPicPr>
            <a:picLocks noGrp="1" noChangeAspect="1"/>
          </p:cNvPicPr>
          <p:nvPr>
            <p:ph idx="15"/>
          </p:nvPr>
        </p:nvPicPr>
        <p:blipFill>
          <a:blip r:embed="rId2"/>
          <a:stretch>
            <a:fillRect/>
          </a:stretch>
        </p:blipFill>
        <p:spPr>
          <a:xfrm>
            <a:off x="6070299" y="842963"/>
            <a:ext cx="2475515" cy="3457575"/>
          </a:xfrm>
        </p:spPr>
      </p:pic>
      <p:sp>
        <p:nvSpPr>
          <p:cNvPr id="6" name="タイトル 5">
            <a:extLst>
              <a:ext uri="{FF2B5EF4-FFF2-40B4-BE49-F238E27FC236}">
                <a16:creationId xmlns:a16="http://schemas.microsoft.com/office/drawing/2014/main" id="{F6DB411D-C8C6-2D17-9F4E-8D48B51217DF}"/>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(2/2)</a:t>
            </a:r>
            <a:endParaRPr kumimoji="1" lang="ja-JP" altLang="en-US" dirty="0"/>
          </a:p>
        </p:txBody>
      </p:sp>
      <p:sp>
        <p:nvSpPr>
          <p:cNvPr id="7" name="スライド番号プレースホルダー 6">
            <a:extLst>
              <a:ext uri="{FF2B5EF4-FFF2-40B4-BE49-F238E27FC236}">
                <a16:creationId xmlns:a16="http://schemas.microsoft.com/office/drawing/2014/main" id="{114F151F-4063-C33D-6A72-B0A52CE17DB9}"/>
              </a:ext>
            </a:extLst>
          </p:cNvPr>
          <p:cNvSpPr>
            <a:spLocks noGrp="1"/>
          </p:cNvSpPr>
          <p:nvPr>
            <p:ph type="sldNum" sz="quarter" idx="12"/>
          </p:nvPr>
        </p:nvSpPr>
        <p:spPr/>
        <p:txBody>
          <a:bodyPr/>
          <a:lstStyle/>
          <a:p>
            <a:fld id="{44CC7441-4F6D-4D99-AEAC-28C0433C7008}" type="slidenum">
              <a:rPr kumimoji="1" lang="ja-JP" altLang="en-US" smtClean="0"/>
              <a:pPr/>
              <a:t>69</a:t>
            </a:fld>
            <a:endParaRPr kumimoji="1" lang="ja-JP" altLang="en-US" dirty="0"/>
          </a:p>
        </p:txBody>
      </p:sp>
      <p:sp>
        <p:nvSpPr>
          <p:cNvPr id="8" name="テキスト プレースホルダー 7">
            <a:extLst>
              <a:ext uri="{FF2B5EF4-FFF2-40B4-BE49-F238E27FC236}">
                <a16:creationId xmlns:a16="http://schemas.microsoft.com/office/drawing/2014/main" id="{B0D444CF-FA35-1FA6-5B42-5492E6CF535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BD2DD3A2-EB8E-1C83-E466-92ABDF8C4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B8AB2EFC-45F7-68A8-DACD-DFA168A705D9}"/>
              </a:ext>
            </a:extLst>
          </p:cNvPr>
          <p:cNvSpPr/>
          <p:nvPr/>
        </p:nvSpPr>
        <p:spPr>
          <a:xfrm>
            <a:off x="7519389"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1771316-5016-2C4F-44D5-50423B9CAC7F}"/>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pic>
        <p:nvPicPr>
          <p:cNvPr id="28" name="コンテンツ プレースホルダー 27">
            <a:extLst>
              <a:ext uri="{FF2B5EF4-FFF2-40B4-BE49-F238E27FC236}">
                <a16:creationId xmlns:a16="http://schemas.microsoft.com/office/drawing/2014/main" id="{6CC9118C-17AB-E483-49C2-99334C8B8535}"/>
              </a:ext>
            </a:extLst>
          </p:cNvPr>
          <p:cNvPicPr>
            <a:picLocks noGrp="1" noChangeAspect="1"/>
          </p:cNvPicPr>
          <p:nvPr>
            <p:ph idx="14"/>
          </p:nvPr>
        </p:nvPicPr>
        <p:blipFill>
          <a:blip r:embed="rId5"/>
          <a:stretch>
            <a:fillRect/>
          </a:stretch>
        </p:blipFill>
        <p:spPr>
          <a:xfrm>
            <a:off x="3334242" y="842963"/>
            <a:ext cx="2475515" cy="3457575"/>
          </a:xfrm>
        </p:spPr>
      </p:pic>
      <p:pic>
        <p:nvPicPr>
          <p:cNvPr id="26" name="コンテンツ プレースホルダー 25">
            <a:extLst>
              <a:ext uri="{FF2B5EF4-FFF2-40B4-BE49-F238E27FC236}">
                <a16:creationId xmlns:a16="http://schemas.microsoft.com/office/drawing/2014/main" id="{F08C679D-2ACE-5D1A-5C98-B0D8F6B6A4BC}"/>
              </a:ext>
            </a:extLst>
          </p:cNvPr>
          <p:cNvPicPr>
            <a:picLocks noGrp="1" noChangeAspect="1"/>
          </p:cNvPicPr>
          <p:nvPr>
            <p:ph idx="1"/>
          </p:nvPr>
        </p:nvPicPr>
        <p:blipFill>
          <a:blip r:embed="rId6"/>
          <a:stretch>
            <a:fillRect/>
          </a:stretch>
        </p:blipFill>
        <p:spPr>
          <a:xfrm>
            <a:off x="598186" y="842963"/>
            <a:ext cx="2475515" cy="3457575"/>
          </a:xfrm>
        </p:spPr>
      </p:pic>
      <p:sp>
        <p:nvSpPr>
          <p:cNvPr id="37" name="正方形/長方形 36">
            <a:extLst>
              <a:ext uri="{FF2B5EF4-FFF2-40B4-BE49-F238E27FC236}">
                <a16:creationId xmlns:a16="http://schemas.microsoft.com/office/drawing/2014/main" id="{BFC905EA-1FF6-FDC4-BC1B-1F704858BE80}"/>
              </a:ext>
            </a:extLst>
          </p:cNvPr>
          <p:cNvSpPr/>
          <p:nvPr/>
        </p:nvSpPr>
        <p:spPr>
          <a:xfrm>
            <a:off x="3411492" y="2769619"/>
            <a:ext cx="23337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41B11FE8-860B-1EF4-3F5D-15EC4086A4CA}"/>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40DDC882-BC17-DF1A-3921-65AD3CE50721}"/>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D42639B4-A3A3-DDD9-681D-F4BAB5870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50991175-86E0-1FF1-00FD-DE4D0E727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09C0ECFF-6288-C0FF-F971-965317C473AD}"/>
              </a:ext>
            </a:extLst>
          </p:cNvPr>
          <p:cNvSpPr/>
          <p:nvPr/>
        </p:nvSpPr>
        <p:spPr>
          <a:xfrm>
            <a:off x="673768" y="3007894"/>
            <a:ext cx="1296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985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037157174"/>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0" dirty="0">
                          <a:solidFill>
                            <a:schemeClr val="accent4">
                              <a:lumMod val="60000"/>
                              <a:lumOff val="40000"/>
                            </a:schemeClr>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solidFill>
                          <a:srgbClr val="D4D4D4"/>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70</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714236"/>
            <a:ext cx="2735262" cy="892552"/>
          </a:xfrm>
          <a:prstGeom prst="rect">
            <a:avLst/>
          </a:prstGeom>
          <a:noFill/>
        </p:spPr>
        <p:txBody>
          <a:bodyPr wrap="square">
            <a:spAutoFit/>
          </a:bodyPr>
          <a:lstStyle/>
          <a:p>
            <a:r>
              <a:rPr kumimoji="1" lang="en-US" altLang="ja-JP" sz="1300" b="1" dirty="0">
                <a:solidFill>
                  <a:schemeClr val="accent4"/>
                </a:solidFill>
              </a:rPr>
              <a:t>SCF Done</a:t>
            </a:r>
            <a:r>
              <a:rPr kumimoji="1" lang="ja-JP" altLang="en-US" sz="1300" b="1" dirty="0">
                <a:solidFill>
                  <a:schemeClr val="accent4"/>
                </a:solidFill>
              </a:rPr>
              <a:t>がアウトプット中にいくつも存在するので最後のものを確認すること</a:t>
            </a:r>
            <a:r>
              <a:rPr kumimoji="1" lang="en-US" altLang="ja-JP" sz="1300" b="1" dirty="0">
                <a:solidFill>
                  <a:schemeClr val="accent4"/>
                </a:solidFill>
              </a:rPr>
              <a:t>.</a:t>
            </a:r>
            <a:r>
              <a:rPr kumimoji="1" lang="ja-JP" altLang="en-US" sz="1300" b="1" dirty="0">
                <a:solidFill>
                  <a:schemeClr val="accent4"/>
                </a:solidFill>
              </a:rPr>
              <a:t> 手法や基底関数によって核間距離の結果は異なる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5480935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1" dirty="0">
                          <a:solidFill>
                            <a:srgbClr val="D4D4D4"/>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 Gaussian</a:t>
                </a:r>
                <a:r>
                  <a:rPr kumimoji="1" lang="ja-JP" altLang="en-US" dirty="0"/>
                  <a:t>内部の換算に使われている値は</a:t>
                </a:r>
                <a:r>
                  <a:rPr kumimoji="1" lang="en-US" altLang="ja-JP" dirty="0"/>
                  <a:t>CODATA</a:t>
                </a:r>
                <a:r>
                  <a:rPr kumimoji="1" lang="ja-JP" altLang="en-US" dirty="0"/>
                  <a:t>推奨値とは異なるので </a:t>
                </a:r>
                <a:r>
                  <a:rPr lang="en-US" altLang="ja-JP" dirty="0"/>
                  <a:t>https://gaussian.com/constants/ </a:t>
                </a:r>
                <a:r>
                  <a:rPr lang="ja-JP" altLang="en-US" dirty="0"/>
                  <a:t>を参照せよ</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p>
              <a:p>
                <a:r>
                  <a:rPr lang="en-US" altLang="ja-JP" dirty="0"/>
                  <a:t>*</a:t>
                </a:r>
                <a:r>
                  <a:rPr kumimoji="1" lang="en-US" altLang="ja-JP" dirty="0"/>
                  <a:t> </a:t>
                </a:r>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あくまでも精密な計算の結果である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71</a:t>
            </a:fld>
            <a:endParaRPr kumimoji="1" lang="ja-JP" altLang="en-US"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3491687" y="4079765"/>
            <a:ext cx="5184000" cy="492443"/>
          </a:xfrm>
          <a:prstGeom prst="rect">
            <a:avLst/>
          </a:prstGeom>
          <a:noFill/>
        </p:spPr>
        <p:txBody>
          <a:bodyPr wrap="square">
            <a:spAutoFit/>
          </a:bodyPr>
          <a:lstStyle/>
          <a:p>
            <a:r>
              <a:rPr kumimoji="1" lang="ja-JP" altLang="en-US" sz="1300" b="1" dirty="0">
                <a:solidFill>
                  <a:schemeClr val="accent4"/>
                </a:solidFill>
              </a:rPr>
              <a:t>アウトプットファイル中の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r>
              <a:rPr kumimoji="1" lang="ja-JP" altLang="en-US" sz="1300" b="1" dirty="0">
                <a:solidFill>
                  <a:schemeClr val="accent4"/>
                </a:solidFill>
              </a:rPr>
              <a:t> 基底関数に依存して平衡結合長が変化しているはずである</a:t>
            </a:r>
            <a:r>
              <a:rPr kumimoji="1" lang="en-US" altLang="ja-JP" sz="1300" b="1" dirty="0">
                <a:solidFill>
                  <a:schemeClr val="accent4"/>
                </a:solidFill>
              </a:rPr>
              <a:t>.</a:t>
            </a: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735262"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   Optimized Parameters   !</a:t>
            </a:r>
          </a:p>
          <a:p>
            <a:r>
              <a:rPr lang="en-US" altLang="ja-JP" sz="1300" dirty="0">
                <a:solidFill>
                  <a:srgbClr val="D4D4D4"/>
                </a:solidFill>
              </a:rPr>
              <a:t>    ! (Angstroms and Degrees)  !</a:t>
            </a:r>
            <a:endParaRPr lang="ja-JP" altLang="en-US" sz="1300" dirty="0">
              <a:solidFill>
                <a:srgbClr val="D4D4D4"/>
              </a:solidFill>
            </a:endParaRPr>
          </a:p>
        </p:txBody>
      </p:sp>
      <p:sp>
        <p:nvSpPr>
          <p:cNvPr id="6" name="正方形/長方形 5">
            <a:extLst>
              <a:ext uri="{FF2B5EF4-FFF2-40B4-BE49-F238E27FC236}">
                <a16:creationId xmlns:a16="http://schemas.microsoft.com/office/drawing/2014/main" id="{56CE5FBC-9B3C-0B6E-5C98-79E76A321775}"/>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B0CADA10-6D59-29FE-137A-35EE6DDB616F}"/>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72</a:t>
            </a:fld>
            <a:endParaRPr kumimoji="1" lang="ja-JP" altLang="en-US"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616101" y="4514440"/>
            <a:ext cx="3060211" cy="492443"/>
          </a:xfrm>
          <a:prstGeom prst="rect">
            <a:avLst/>
          </a:prstGeom>
          <a:noFill/>
        </p:spPr>
        <p:txBody>
          <a:bodyPr wrap="square">
            <a:spAutoFit/>
          </a:bodyPr>
          <a:lstStyle/>
          <a:p>
            <a:pPr algn="ctr"/>
            <a:r>
              <a:rPr kumimoji="1" lang="ja-JP" altLang="en-US" sz="1300" b="1" dirty="0">
                <a:solidFill>
                  <a:schemeClr val="accent4"/>
                </a:solidFill>
              </a:rPr>
              <a:t>仮に正確な計算を行ったとしても</a:t>
            </a:r>
            <a:br>
              <a:rPr kumimoji="1" lang="en-US" altLang="ja-JP" sz="1300" b="1" dirty="0">
                <a:solidFill>
                  <a:schemeClr val="accent4"/>
                </a:solidFill>
              </a:rPr>
            </a:br>
            <a:r>
              <a:rPr kumimoji="1" lang="ja-JP" altLang="en-US" sz="1300" b="1" dirty="0">
                <a:solidFill>
                  <a:schemeClr val="accent4"/>
                </a:solidFill>
              </a:rPr>
              <a:t>平衡結合長は期待値よりも小さい</a:t>
            </a:r>
          </a:p>
        </p:txBody>
      </p:sp>
    </p:spTree>
    <p:extLst>
      <p:ext uri="{BB962C8B-B14F-4D97-AF65-F5344CB8AC3E}">
        <p14:creationId xmlns:p14="http://schemas.microsoft.com/office/powerpoint/2010/main" val="1087901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p>
          <a:p>
            <a:r>
              <a:rPr lang="ja-JP" altLang="en-US" dirty="0"/>
              <a:t>基底状態における調和振動子の波動関数は極小点を中心として対称であるため</a:t>
            </a:r>
            <a:r>
              <a:rPr lang="en-US" altLang="ja-JP" dirty="0"/>
              <a:t>,</a:t>
            </a:r>
            <a:r>
              <a:rPr lang="ja-JP" altLang="en-US" dirty="0"/>
              <a:t> 期待値は中心の値に一致する</a:t>
            </a:r>
            <a:r>
              <a:rPr lang="en-US" altLang="ja-JP" dirty="0"/>
              <a:t>. </a:t>
            </a:r>
            <a:r>
              <a:rPr lang="ja-JP" altLang="en-US" dirty="0"/>
              <a:t>非調和振動の場合</a:t>
            </a:r>
            <a:r>
              <a:rPr lang="en-US" altLang="ja-JP" dirty="0"/>
              <a:t>, </a:t>
            </a:r>
            <a:r>
              <a:rPr lang="ja-JP" altLang="en-US" dirty="0"/>
              <a:t>波動関数は対称ではないので</a:t>
            </a:r>
            <a:r>
              <a:rPr lang="en-US" altLang="ja-JP" dirty="0"/>
              <a:t>, </a:t>
            </a:r>
            <a:r>
              <a:rPr lang="ja-JP" altLang="en-US" dirty="0"/>
              <a:t>期待値は中心とはズレる</a:t>
            </a:r>
            <a:r>
              <a:rPr lang="en-US" altLang="ja-JP" dirty="0"/>
              <a:t>. </a:t>
            </a:r>
            <a:r>
              <a:rPr lang="ja-JP" altLang="en-US" dirty="0"/>
              <a:t>多原子分子の場合</a:t>
            </a:r>
            <a:r>
              <a:rPr lang="en-US" altLang="ja-JP" dirty="0"/>
              <a:t>, </a:t>
            </a:r>
            <a:r>
              <a:rPr lang="ja-JP" altLang="en-US" dirty="0"/>
              <a:t>変角運動も加わるため</a:t>
            </a:r>
            <a:r>
              <a:rPr lang="en-US" altLang="ja-JP" dirty="0"/>
              <a:t>, </a:t>
            </a:r>
            <a:r>
              <a:rPr lang="ja-JP" altLang="en-US" dirty="0"/>
              <a:t>状況は異なる</a:t>
            </a:r>
            <a:r>
              <a:rPr lang="en-US" altLang="ja-JP" dirty="0"/>
              <a:t>.</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73</a:t>
            </a:fld>
            <a:endParaRPr kumimoji="1" lang="ja-JP" altLang="en-US" dirty="0"/>
          </a:p>
        </p:txBody>
      </p:sp>
      <mc:AlternateContent xmlns:mc="http://schemas.openxmlformats.org/markup-compatibility/2006" xmlns:a14="http://schemas.microsoft.com/office/drawing/2010/main">
        <mc:Choice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7999" y="843750"/>
                <a:ext cx="3077458" cy="3882524"/>
              </a:xfrm>
            </p:spPr>
            <p:txBody>
              <a:bodyPr/>
              <a:lstStyle/>
              <a:p>
                <a:r>
                  <a:rPr lang="ja-JP" altLang="en-US" dirty="0"/>
                  <a:t>「結合長」として期待値ではなく平衡結合長の方がよく用いられるが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smtClean="0">
                          <a:solidFill>
                            <a:schemeClr val="accent4"/>
                          </a:solidFill>
                          <a:latin typeface="Cambria Math" panose="02040503050406030204" pitchFamily="18" charset="0"/>
                        </a:rPr>
                        <m:t>平衡結合長</m:t>
                      </m:r>
                      <m:r>
                        <a:rPr lang="en-US" altLang="ja-JP" b="0" i="1" dirty="0" smtClean="0">
                          <a:solidFill>
                            <a:schemeClr val="accent4"/>
                          </a:solidFill>
                          <a:latin typeface="Cambria Math" panose="02040503050406030204" pitchFamily="18" charset="0"/>
                        </a:rPr>
                        <m:t>=</m:t>
                      </m:r>
                      <m:r>
                        <m:rPr>
                          <m:sty m:val="p"/>
                        </m:rPr>
                        <a:rPr lang="en-US" altLang="ja-JP" i="1" dirty="0">
                          <a:solidFill>
                            <a:schemeClr val="accent4"/>
                          </a:solidFill>
                          <a:latin typeface="Cambria Math" panose="02040503050406030204" pitchFamily="18" charset="0"/>
                        </a:rPr>
                        <m:t>PEC</m:t>
                      </m:r>
                      <m:r>
                        <a:rPr lang="ja-JP" altLang="en-US" i="1" dirty="0" smtClean="0">
                          <a:solidFill>
                            <a:schemeClr val="accent4"/>
                          </a:solidFill>
                          <a:latin typeface="Cambria Math" panose="02040503050406030204" pitchFamily="18" charset="0"/>
                        </a:rPr>
                        <m:t>の</m:t>
                      </m:r>
                      <m:r>
                        <a:rPr lang="ja-JP" altLang="en-US" i="1" dirty="0">
                          <a:solidFill>
                            <a:schemeClr val="accent4"/>
                          </a:solidFill>
                          <a:latin typeface="Cambria Math" panose="02040503050406030204" pitchFamily="18" charset="0"/>
                        </a:rPr>
                        <m:t>極小点だけの</m:t>
                      </m:r>
                      <m:r>
                        <a:rPr lang="ja-JP" altLang="en-US" i="1" dirty="0" smtClean="0">
                          <a:solidFill>
                            <a:schemeClr val="accent4"/>
                          </a:solidFill>
                          <a:latin typeface="Cambria Math" panose="02040503050406030204" pitchFamily="18" charset="0"/>
                        </a:rPr>
                        <m:t>値</m:t>
                      </m:r>
                    </m:oMath>
                  </m:oMathPara>
                </a14:m>
                <a:endParaRPr lang="en-US" altLang="ja-JP" dirty="0">
                  <a:solidFill>
                    <a:schemeClr val="accent4"/>
                  </a:solidFill>
                </a:endParaRPr>
              </a:p>
              <a:p>
                <a:pPr/>
                <a14:m>
                  <m:oMathPara xmlns:m="http://schemas.openxmlformats.org/officeDocument/2006/math">
                    <m:oMathParaPr>
                      <m:jc m:val="centerGroup"/>
                    </m:oMathParaPr>
                    <m:oMath xmlns:m="http://schemas.openxmlformats.org/officeDocument/2006/math">
                      <m:r>
                        <a:rPr lang="ja-JP" altLang="en-US" b="0" i="1" dirty="0" smtClean="0">
                          <a:solidFill>
                            <a:schemeClr val="accent4"/>
                          </a:solidFill>
                          <a:latin typeface="Cambria Math" panose="02040503050406030204" pitchFamily="18" charset="0"/>
                        </a:rPr>
                        <m:t>期待値</m:t>
                      </m:r>
                      <m:r>
                        <a:rPr lang="en-US" altLang="ja-JP" b="0" i="1" dirty="0" smtClean="0">
                          <a:solidFill>
                            <a:schemeClr val="accent4"/>
                          </a:solidFill>
                          <a:latin typeface="Cambria Math" panose="02040503050406030204" pitchFamily="18" charset="0"/>
                        </a:rPr>
                        <m:t>=4</m:t>
                      </m:r>
                      <m:r>
                        <a:rPr lang="en-US" altLang="ja-JP" b="0" i="1" dirty="0" smtClean="0">
                          <a:solidFill>
                            <a:schemeClr val="accent4"/>
                          </a:solidFill>
                          <a:latin typeface="Cambria Math" panose="02040503050406030204" pitchFamily="18" charset="0"/>
                        </a:rPr>
                        <m:t>𝜋</m:t>
                      </m:r>
                      <m:nary>
                        <m:naryPr>
                          <m:ctrlPr>
                            <a:rPr lang="en-US" altLang="ja-JP" b="0" i="1" smtClean="0">
                              <a:solidFill>
                                <a:schemeClr val="accent4"/>
                              </a:solidFill>
                              <a:latin typeface="Cambria Math" panose="02040503050406030204" pitchFamily="18" charset="0"/>
                            </a:rPr>
                          </m:ctrlPr>
                        </m:naryPr>
                        <m:sub>
                          <m:r>
                            <a:rPr lang="en-US" altLang="ja-JP" b="0" i="1" smtClean="0">
                              <a:solidFill>
                                <a:schemeClr val="accent4"/>
                              </a:solidFill>
                              <a:latin typeface="Cambria Math" panose="02040503050406030204" pitchFamily="18" charset="0"/>
                            </a:rPr>
                            <m:t>0</m:t>
                          </m:r>
                        </m:sub>
                        <m:sup>
                          <m:r>
                            <a:rPr lang="en-US" altLang="ja-JP" b="0" i="1" smtClean="0">
                              <a:solidFill>
                                <a:schemeClr val="accent4"/>
                              </a:solidFill>
                              <a:latin typeface="Cambria Math" panose="02040503050406030204" pitchFamily="18" charset="0"/>
                            </a:rPr>
                            <m:t>∞</m:t>
                          </m:r>
                        </m:sup>
                        <m:e>
                          <m:sSup>
                            <m:sSupPr>
                              <m:ctrlPr>
                                <a:rPr lang="en-US" altLang="ja-JP" b="0" i="1" smtClean="0">
                                  <a:solidFill>
                                    <a:schemeClr val="accent4"/>
                                  </a:solidFill>
                                  <a:latin typeface="Cambria Math" panose="02040503050406030204" pitchFamily="18" charset="0"/>
                                </a:rPr>
                              </m:ctrlPr>
                            </m:sSupPr>
                            <m:e>
                              <m:r>
                                <a:rPr lang="en-US" altLang="ja-JP" b="0" i="1" smtClean="0">
                                  <a:solidFill>
                                    <a:schemeClr val="accent4"/>
                                  </a:solidFill>
                                  <a:latin typeface="Cambria Math" panose="02040503050406030204" pitchFamily="18" charset="0"/>
                                </a:rPr>
                                <m:t>𝑟</m:t>
                              </m:r>
                            </m:e>
                            <m:sup>
                              <m:r>
                                <a:rPr lang="en-US" altLang="ja-JP" b="0" i="1" smtClean="0">
                                  <a:solidFill>
                                    <a:schemeClr val="accent4"/>
                                  </a:solidFill>
                                  <a:latin typeface="Cambria Math" panose="02040503050406030204" pitchFamily="18" charset="0"/>
                                </a:rPr>
                                <m:t>3</m:t>
                              </m:r>
                            </m:sup>
                          </m:sSup>
                          <m:sSup>
                            <m:sSupPr>
                              <m:ctrlPr>
                                <a:rPr lang="en-US" altLang="ja-JP" b="0" i="1" smtClean="0">
                                  <a:solidFill>
                                    <a:schemeClr val="accent4"/>
                                  </a:solidFill>
                                  <a:latin typeface="Cambria Math" panose="02040503050406030204" pitchFamily="18" charset="0"/>
                                </a:rPr>
                              </m:ctrlPr>
                            </m:sSupPr>
                            <m:e>
                              <m:d>
                                <m:dPr>
                                  <m:begChr m:val="|"/>
                                  <m:endChr m:val="|"/>
                                  <m:ctrlPr>
                                    <a:rPr lang="en-US" altLang="ja-JP" b="0" i="1" smtClean="0">
                                      <a:solidFill>
                                        <a:schemeClr val="accent4"/>
                                      </a:solidFill>
                                      <a:latin typeface="Cambria Math" panose="02040503050406030204" pitchFamily="18" charset="0"/>
                                    </a:rPr>
                                  </m:ctrlPr>
                                </m:dPr>
                                <m:e>
                                  <m:sSub>
                                    <m:sSubPr>
                                      <m:ctrlPr>
                                        <a:rPr lang="en-US" altLang="ja-JP" b="0" i="1" smtClean="0">
                                          <a:solidFill>
                                            <a:schemeClr val="accent4"/>
                                          </a:solidFill>
                                          <a:latin typeface="Cambria Math" panose="02040503050406030204" pitchFamily="18" charset="0"/>
                                        </a:rPr>
                                      </m:ctrlPr>
                                    </m:sSubPr>
                                    <m:e>
                                      <m:r>
                                        <a:rPr lang="en-US" altLang="ja-JP" b="0" i="1" smtClean="0">
                                          <a:solidFill>
                                            <a:schemeClr val="accent4"/>
                                          </a:solidFill>
                                          <a:latin typeface="Cambria Math" panose="02040503050406030204" pitchFamily="18" charset="0"/>
                                        </a:rPr>
                                        <m:t>𝛹</m:t>
                                      </m:r>
                                    </m:e>
                                    <m:sub>
                                      <m:r>
                                        <m:rPr>
                                          <m:sty m:val="p"/>
                                        </m:rPr>
                                        <a:rPr lang="en-US" altLang="ja-JP" b="0" i="0" smtClean="0">
                                          <a:solidFill>
                                            <a:schemeClr val="accent4"/>
                                          </a:solidFill>
                                          <a:latin typeface="Cambria Math" panose="02040503050406030204" pitchFamily="18" charset="0"/>
                                        </a:rPr>
                                        <m:t>nucl</m:t>
                                      </m:r>
                                    </m:sub>
                                  </m:sSub>
                                  <m:d>
                                    <m:dPr>
                                      <m:ctrlPr>
                                        <a:rPr lang="en-US" altLang="ja-JP" b="0" i="1" smtClean="0">
                                          <a:solidFill>
                                            <a:schemeClr val="accent4"/>
                                          </a:solidFill>
                                          <a:latin typeface="Cambria Math" panose="02040503050406030204" pitchFamily="18" charset="0"/>
                                        </a:rPr>
                                      </m:ctrlPr>
                                    </m:dPr>
                                    <m:e>
                                      <m:r>
                                        <a:rPr lang="en-US" altLang="ja-JP" b="0" i="1" smtClean="0">
                                          <a:solidFill>
                                            <a:schemeClr val="accent4"/>
                                          </a:solidFill>
                                          <a:latin typeface="Cambria Math" panose="02040503050406030204" pitchFamily="18" charset="0"/>
                                        </a:rPr>
                                        <m:t>𝑟</m:t>
                                      </m:r>
                                    </m:e>
                                  </m:d>
                                </m:e>
                              </m:d>
                            </m:e>
                            <m:sup>
                              <m:r>
                                <a:rPr lang="en-US" altLang="ja-JP" b="0" i="1" smtClean="0">
                                  <a:solidFill>
                                    <a:schemeClr val="accent4"/>
                                  </a:solidFill>
                                  <a:latin typeface="Cambria Math" panose="02040503050406030204" pitchFamily="18" charset="0"/>
                                </a:rPr>
                                <m:t>2</m:t>
                              </m:r>
                            </m:sup>
                          </m:sSup>
                          <m:r>
                            <a:rPr lang="en-US" altLang="ja-JP" b="0" i="1" smtClean="0">
                              <a:solidFill>
                                <a:schemeClr val="accent4"/>
                              </a:solidFill>
                              <a:latin typeface="Cambria Math" panose="02040503050406030204" pitchFamily="18" charset="0"/>
                            </a:rPr>
                            <m:t> </m:t>
                          </m:r>
                          <m:r>
                            <m:rPr>
                              <m:sty m:val="p"/>
                            </m:rPr>
                            <a:rPr lang="en-US" altLang="ja-JP" b="0" i="0" smtClean="0">
                              <a:solidFill>
                                <a:schemeClr val="accent4"/>
                              </a:solidFill>
                              <a:latin typeface="Cambria Math" panose="02040503050406030204" pitchFamily="18" charset="0"/>
                            </a:rPr>
                            <m:t>d</m:t>
                          </m:r>
                          <m:r>
                            <a:rPr lang="en-US" altLang="ja-JP" b="0" i="1" smtClean="0">
                              <a:solidFill>
                                <a:schemeClr val="accent4"/>
                              </a:solidFill>
                              <a:latin typeface="Cambria Math" panose="02040503050406030204" pitchFamily="18" charset="0"/>
                            </a:rPr>
                            <m:t>𝑟</m:t>
                          </m:r>
                        </m:e>
                      </m:nary>
                    </m:oMath>
                  </m:oMathPara>
                </a14:m>
                <a:endParaRPr lang="en-US" altLang="ja-JP" dirty="0"/>
              </a:p>
              <a:p>
                <a:r>
                  <a:rPr lang="ja-JP" altLang="en-US" dirty="0"/>
                  <a:t>多原子分子では事情が異なるが</a:t>
                </a:r>
                <a:r>
                  <a:rPr lang="en-US" altLang="ja-JP" dirty="0"/>
                  <a:t>, </a:t>
                </a:r>
                <a:r>
                  <a:rPr lang="ja-JP" altLang="en-US" dirty="0"/>
                  <a:t>２原子分子の場合は短距離側の方がポテンシャルが高く</a:t>
                </a:r>
                <a:r>
                  <a:rPr lang="en-US" altLang="ja-JP" dirty="0"/>
                  <a:t>, </a:t>
                </a:r>
                <a:r>
                  <a:rPr lang="ja-JP" altLang="en-US" dirty="0"/>
                  <a:t>存在しにくいため</a:t>
                </a:r>
                <a:r>
                  <a:rPr lang="en-US" altLang="ja-JP" dirty="0"/>
                  <a:t>, </a:t>
                </a:r>
              </a:p>
              <a:p>
                <a:pPr algn="ctr"/>
                <a:r>
                  <a:rPr lang="ja-JP" altLang="en-US" dirty="0"/>
                  <a:t>平衡結合長 </a:t>
                </a:r>
                <a:r>
                  <a:rPr lang="en-US" altLang="ja-JP" dirty="0"/>
                  <a:t>&lt; </a:t>
                </a:r>
                <a:r>
                  <a:rPr lang="ja-JP" altLang="en-US" dirty="0"/>
                  <a:t>期待値  ≈ 観測量</a:t>
                </a:r>
                <a:endParaRPr lang="en-US" altLang="ja-JP" dirty="0"/>
              </a:p>
              <a:p>
                <a:r>
                  <a:rPr lang="ja-JP" altLang="en-US" dirty="0"/>
                  <a:t>となる（非調和性）</a:t>
                </a:r>
                <a:r>
                  <a:rPr lang="en-US" altLang="ja-JP" dirty="0"/>
                  <a:t>. </a:t>
                </a:r>
                <a:r>
                  <a:rPr lang="ja-JP" altLang="en-US" dirty="0"/>
                  <a:t>つまり</a:t>
                </a:r>
                <a:r>
                  <a:rPr lang="en-US" altLang="ja-JP" dirty="0"/>
                  <a:t>, </a:t>
                </a:r>
                <a:r>
                  <a:rPr lang="ja-JP" altLang="en-US" dirty="0"/>
                  <a:t>平衡結合長を期待値の代わりに用いることは調和振動子近似あるいは核が十分に重いとの近似に相当する</a:t>
                </a:r>
                <a:r>
                  <a:rPr lang="en-US" altLang="ja-JP" dirty="0"/>
                  <a:t>.</a:t>
                </a:r>
                <a:endParaRPr lang="ja-JP" altLang="en-US" dirty="0"/>
              </a:p>
            </p:txBody>
          </p:sp>
        </mc:Choice>
        <mc:Fallback xmlns="">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7999" y="843750"/>
                <a:ext cx="3077458" cy="3882524"/>
              </a:xfrm>
              <a:blipFill>
                <a:blip r:embed="rId3"/>
                <a:stretch>
                  <a:fillRect b="-1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2707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511941451"/>
              </p:ext>
            </p:extLst>
          </p:nvPr>
        </p:nvGraphicFramePr>
        <p:xfrm>
          <a:off x="468313" y="842963"/>
          <a:ext cx="2735262" cy="33528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300" dirty="0"/>
                        <a:t>等核二原子分子</a:t>
                      </a:r>
                      <a:r>
                        <a:rPr kumimoji="1" lang="en-US" altLang="ja-JP" sz="1300" dirty="0"/>
                        <a:t>N</a:t>
                      </a:r>
                      <a:r>
                        <a:rPr kumimoji="1" lang="ja-JP" altLang="en-US" sz="1300" dirty="0"/>
                        <a:t>₂および異核二原子分子</a:t>
                      </a:r>
                      <a:r>
                        <a:rPr kumimoji="1" lang="en-US" altLang="ja-JP" sz="1300" dirty="0"/>
                        <a:t>CO</a:t>
                      </a:r>
                      <a:r>
                        <a:rPr kumimoji="1" lang="ja-JP" altLang="en-US" sz="1300" dirty="0"/>
                        <a:t>の平衡結合長を</a:t>
                      </a:r>
                      <a:r>
                        <a:rPr kumimoji="1" lang="en-US" altLang="ja-JP" sz="1300" dirty="0"/>
                        <a:t>CCSD</a:t>
                      </a:r>
                      <a:r>
                        <a:rPr kumimoji="1" lang="ja-JP" altLang="en-US" sz="1300" dirty="0"/>
                        <a:t>レベルで計算しなさい</a:t>
                      </a:r>
                      <a:r>
                        <a:rPr kumimoji="1" lang="en-US" altLang="ja-JP" sz="1300" dirty="0"/>
                        <a:t>. </a:t>
                      </a:r>
                    </a:p>
                    <a:p>
                      <a:endParaRPr kumimoji="1" lang="en-US" altLang="ja-JP" sz="1300" dirty="0"/>
                    </a:p>
                    <a:p>
                      <a:r>
                        <a:rPr kumimoji="1" lang="en-US" altLang="ja-JP" sz="1300" b="1" dirty="0">
                          <a:solidFill>
                            <a:schemeClr val="tx2"/>
                          </a:solidFill>
                        </a:rPr>
                        <a:t>examples/opt/N2/CCSD/</a:t>
                      </a:r>
                      <a:r>
                        <a:rPr kumimoji="1" lang="en-US" altLang="ja-JP" sz="1300" b="1" dirty="0" err="1">
                          <a:solidFill>
                            <a:schemeClr val="tx2"/>
                          </a:solidFill>
                        </a:rPr>
                        <a:t>aug</a:t>
                      </a:r>
                      <a:r>
                        <a:rPr kumimoji="1" lang="en-US" altLang="ja-JP" sz="1300" b="1" dirty="0">
                          <a:solidFill>
                            <a:schemeClr val="tx2"/>
                          </a:solidFill>
                        </a:rPr>
                        <a:t>-cc-</a:t>
                      </a:r>
                      <a:r>
                        <a:rPr kumimoji="1" lang="en-US" altLang="ja-JP" sz="1300" b="1" dirty="0" err="1">
                          <a:solidFill>
                            <a:schemeClr val="tx2"/>
                          </a:solidFill>
                        </a:rPr>
                        <a:t>pVTZ.gjf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CCSD/aug-cc-pVTZ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0.0  0.0  0.0</a:t>
                      </a:r>
                    </a:p>
                    <a:p>
                      <a:r>
                        <a:rPr kumimoji="1" lang="pt-BR" altLang="ja-JP" sz="1300" dirty="0">
                          <a:solidFill>
                            <a:srgbClr val="D4D4D4"/>
                          </a:solidFill>
                          <a:latin typeface="Consolas" panose="020B0609020204030204" pitchFamily="49" charset="0"/>
                        </a:rPr>
                        <a:t>N  0.0  0.0  2.068</a:t>
                      </a:r>
                    </a:p>
                    <a:p>
                      <a:endParaRPr lang="pt-BR" altLang="ja-JP" sz="1300" dirty="0"/>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78446297"/>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782930"/>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₂とは異なり</a:t>
            </a:r>
            <a:r>
              <a:rPr kumimoji="1" lang="en-US" altLang="ja-JP" sz="1300" b="1" dirty="0">
                <a:solidFill>
                  <a:schemeClr val="accent4"/>
                </a:solidFill>
              </a:rPr>
              <a:t>, 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4-31G</a:t>
            </a:r>
            <a:r>
              <a:rPr kumimoji="1" lang="ja-JP" altLang="en-US" sz="1300" b="1" dirty="0">
                <a:solidFill>
                  <a:schemeClr val="accent4"/>
                </a:solidFill>
              </a:rPr>
              <a:t>と</a:t>
            </a:r>
            <a:r>
              <a:rPr kumimoji="1" lang="en-US" altLang="ja-JP" sz="1300" b="1" dirty="0">
                <a:solidFill>
                  <a:schemeClr val="accent4"/>
                </a:solidFill>
              </a:rPr>
              <a:t>6-31G</a:t>
            </a:r>
            <a:r>
              <a:rPr kumimoji="1" lang="ja-JP" altLang="en-US" sz="1300" b="1" dirty="0">
                <a:solidFill>
                  <a:schemeClr val="accent4"/>
                </a:solidFill>
              </a:rPr>
              <a:t>の結果が異なる</a:t>
            </a:r>
            <a:r>
              <a:rPr kumimoji="1" lang="en-US" altLang="ja-JP" sz="1300" b="1" dirty="0">
                <a:solidFill>
                  <a:schemeClr val="accent4"/>
                </a:solidFill>
              </a:rPr>
              <a:t>. </a:t>
            </a:r>
            <a:r>
              <a:rPr kumimoji="1" lang="ja-JP" altLang="en-US" sz="1300" b="1" dirty="0">
                <a:solidFill>
                  <a:schemeClr val="accent4"/>
                </a:solidFill>
              </a:rPr>
              <a:t>これは</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a:t>
            </a:r>
            <a:r>
              <a:rPr kumimoji="1" lang="ja-JP" altLang="en-US" sz="1300" b="1" dirty="0">
                <a:solidFill>
                  <a:schemeClr val="accent4"/>
                </a:solidFill>
              </a:rPr>
              <a:t>と</a:t>
            </a:r>
            <a:r>
              <a:rPr kumimoji="1" lang="en-US" altLang="ja-JP" sz="1300" b="1" dirty="0">
                <a:solidFill>
                  <a:schemeClr val="accent4"/>
                </a:solidFill>
              </a:rPr>
              <a:t>6</a:t>
            </a:r>
            <a:r>
              <a:rPr kumimoji="1" lang="ja-JP" altLang="en-US" sz="1300" b="1" dirty="0">
                <a:solidFill>
                  <a:schemeClr val="accent4"/>
                </a:solidFill>
              </a:rPr>
              <a:t>の差が顕れるためである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818092196"/>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A1”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76</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2" y="4053029"/>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77</a:t>
            </a:fld>
            <a:endParaRPr kumimoji="1" lang="ja-JP" altLang="en-US"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3970421" y="594222"/>
            <a:ext cx="4705264" cy="497482"/>
          </a:xfrm>
          <a:prstGeom prst="rect">
            <a:avLst/>
          </a:prstGeom>
          <a:noFill/>
        </p:spPr>
        <p:txBody>
          <a:bodyPr wrap="square" anchor="ctr">
            <a:noAutofit/>
          </a:bodyPr>
          <a:lstStyle/>
          <a:p>
            <a:r>
              <a:rPr kumimoji="1" lang="ja-JP" altLang="en-US" sz="1300" b="1" dirty="0">
                <a:solidFill>
                  <a:schemeClr val="accent4"/>
                </a:solidFill>
              </a:rPr>
              <a:t>もちろんエネルギーは基底関数を増やすほど単調に下がって</a:t>
            </a:r>
            <a:endParaRPr kumimoji="1" lang="en-US" altLang="ja-JP" sz="1300" b="1" dirty="0">
              <a:solidFill>
                <a:schemeClr val="accent4"/>
              </a:solidFill>
            </a:endParaRPr>
          </a:p>
          <a:p>
            <a:r>
              <a:rPr kumimoji="1" lang="ja-JP" altLang="en-US" sz="1300" b="1" dirty="0">
                <a:solidFill>
                  <a:schemeClr val="accent4"/>
                </a:solidFill>
              </a:rPr>
              <a:t>いくが</a:t>
            </a:r>
            <a:r>
              <a:rPr kumimoji="1" lang="en-US" altLang="ja-JP" sz="1300" b="1" dirty="0">
                <a:solidFill>
                  <a:schemeClr val="accent4"/>
                </a:solidFill>
              </a:rPr>
              <a:t>, </a:t>
            </a: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78</a:t>
            </a:fld>
            <a:endParaRPr kumimoji="1" lang="ja-JP" altLang="en-US"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4000500" y="594222"/>
            <a:ext cx="4675183" cy="497482"/>
          </a:xfrm>
          <a:prstGeom prst="rect">
            <a:avLst/>
          </a:prstGeom>
          <a:noFill/>
        </p:spPr>
        <p:txBody>
          <a:bodyPr wrap="square" anchor="ctr">
            <a:noAutofit/>
          </a:bodyPr>
          <a:lstStyle/>
          <a:p>
            <a:r>
              <a:rPr kumimoji="1" lang="ja-JP" altLang="en-US" sz="1300" b="1" dirty="0">
                <a:solidFill>
                  <a:schemeClr val="accent4"/>
                </a:solidFill>
              </a:rPr>
              <a:t>これらの結果だけから考えれば</a:t>
            </a:r>
            <a:r>
              <a:rPr kumimoji="1" lang="en-US" altLang="ja-JP" sz="1300" b="1" dirty="0">
                <a:solidFill>
                  <a:schemeClr val="accent4"/>
                </a:solidFill>
              </a:rPr>
              <a:t>, </a:t>
            </a:r>
            <a:r>
              <a:rPr kumimoji="1" lang="ja-JP" altLang="en-US" sz="1300" b="1" dirty="0">
                <a:solidFill>
                  <a:schemeClr val="accent4"/>
                </a:solidFill>
              </a:rPr>
              <a:t>実験値より</a:t>
            </a:r>
            <a:r>
              <a:rPr kumimoji="1" lang="en-US" altLang="ja-JP" sz="1300" b="1" dirty="0">
                <a:solidFill>
                  <a:schemeClr val="accent4"/>
                </a:solidFill>
              </a:rPr>
              <a:t>X-H</a:t>
            </a:r>
            <a:r>
              <a:rPr kumimoji="1" lang="ja-JP" altLang="en-US" sz="1300" b="1" dirty="0">
                <a:solidFill>
                  <a:schemeClr val="accent4"/>
                </a:solidFill>
              </a:rPr>
              <a:t>結合長を</a:t>
            </a:r>
            <a:br>
              <a:rPr kumimoji="1" lang="en-US" altLang="ja-JP" sz="1300" b="1" dirty="0">
                <a:solidFill>
                  <a:schemeClr val="accent4"/>
                </a:solidFill>
              </a:rPr>
            </a:br>
            <a:r>
              <a:rPr kumimoji="1" lang="ja-JP" altLang="en-US" sz="1300" b="1" dirty="0">
                <a:solidFill>
                  <a:schemeClr val="accent4"/>
                </a:solidFill>
              </a:rPr>
              <a:t>過小評価していた原因は電子相関の欠如であると推測される</a:t>
            </a:r>
            <a:r>
              <a:rPr kumimoji="1" lang="en-US" altLang="ja-JP" sz="1300" b="1" dirty="0">
                <a:solidFill>
                  <a:schemeClr val="accent4"/>
                </a:solidFill>
              </a:rPr>
              <a:t>.</a:t>
            </a:r>
          </a:p>
        </p:txBody>
      </p:sp>
    </p:spTree>
    <p:extLst>
      <p:ext uri="{BB962C8B-B14F-4D97-AF65-F5344CB8AC3E}">
        <p14:creationId xmlns:p14="http://schemas.microsoft.com/office/powerpoint/2010/main" val="420394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7</a:t>
            </a:fld>
            <a:endParaRPr lang="ja-JP" altLang="en-US"/>
          </a:p>
        </p:txBody>
      </p:sp>
    </p:spTree>
    <p:extLst>
      <p:ext uri="{BB962C8B-B14F-4D97-AF65-F5344CB8AC3E}">
        <p14:creationId xmlns:p14="http://schemas.microsoft.com/office/powerpoint/2010/main" val="1546302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490243575"/>
              </p:ext>
            </p:extLst>
          </p:nvPr>
        </p:nvGraphicFramePr>
        <p:xfrm>
          <a:off x="468313" y="842963"/>
          <a:ext cx="3384000" cy="3804240"/>
        </p:xfrm>
        <a:graphic>
          <a:graphicData uri="http://schemas.openxmlformats.org/drawingml/2006/table">
            <a:tbl>
              <a:tblPr firstRow="1" bandRow="1">
                <a:tableStyleId>{2D5ABB26-0587-4C30-8999-92F81FD0307C}</a:tableStyleId>
              </a:tblPr>
              <a:tblGrid>
                <a:gridCol w="3384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r>
                        <a:rPr kumimoji="1" lang="en-US" altLang="ja-JP" sz="1400" b="1" dirty="0">
                          <a:solidFill>
                            <a:schemeClr val="tx2"/>
                          </a:solidFill>
                        </a:rPr>
                        <a:t>examples/NMR/C2H4.gjf</a:t>
                      </a:r>
                      <a:endParaRPr kumimoji="1" lang="ja-JP" altLang="en-US" sz="1400" dirty="0"/>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PBE1PBE/aug-cc-pVTZ opt freq</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OPT</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r>
                        <a:rPr kumimoji="1" lang="pt-BR" altLang="ja-JP" sz="1000" dirty="0">
                          <a:solidFill>
                            <a:srgbClr val="D4D4D4"/>
                          </a:solidFill>
                          <a:latin typeface="Consolas" panose="020B0609020204030204" pitchFamily="49" charset="0"/>
                        </a:rPr>
                        <a:t>C1</a:t>
                      </a:r>
                    </a:p>
                    <a:p>
                      <a:r>
                        <a:rPr kumimoji="1" lang="pt-BR" altLang="ja-JP" sz="1000" dirty="0">
                          <a:solidFill>
                            <a:srgbClr val="D4D4D4"/>
                          </a:solidFill>
                          <a:latin typeface="Consolas" panose="020B0609020204030204" pitchFamily="49" charset="0"/>
                        </a:rPr>
                        <a:t>C2  C1  1.35</a:t>
                      </a:r>
                    </a:p>
                    <a:p>
                      <a:r>
                        <a:rPr kumimoji="1" lang="pt-BR" altLang="ja-JP" sz="1000" dirty="0">
                          <a:solidFill>
                            <a:srgbClr val="D4D4D4"/>
                          </a:solidFill>
                          <a:latin typeface="Consolas" panose="020B0609020204030204" pitchFamily="49" charset="0"/>
                        </a:rPr>
                        <a:t>H1  C1  1.1  C2  120.0</a:t>
                      </a:r>
                    </a:p>
                    <a:p>
                      <a:r>
                        <a:rPr kumimoji="1" lang="pt-BR" altLang="ja-JP" sz="1000" dirty="0">
                          <a:solidFill>
                            <a:srgbClr val="D4D4D4"/>
                          </a:solidFill>
                          <a:latin typeface="Consolas" panose="020B0609020204030204" pitchFamily="49" charset="0"/>
                        </a:rPr>
                        <a:t>H2  C1  1.1  C2  120.0  H1  180.0</a:t>
                      </a:r>
                    </a:p>
                    <a:p>
                      <a:r>
                        <a:rPr kumimoji="1" lang="pt-BR" altLang="ja-JP" sz="1000" dirty="0">
                          <a:solidFill>
                            <a:srgbClr val="D4D4D4"/>
                          </a:solidFill>
                          <a:latin typeface="Consolas" panose="020B0609020204030204" pitchFamily="49" charset="0"/>
                        </a:rPr>
                        <a:t>H3  C2  1.1  C1  120.0  H1    0.0</a:t>
                      </a:r>
                    </a:p>
                    <a:p>
                      <a:r>
                        <a:rPr kumimoji="1" lang="pt-BR" altLang="ja-JP" sz="1000" dirty="0">
                          <a:solidFill>
                            <a:srgbClr val="D4D4D4"/>
                          </a:solidFill>
                          <a:latin typeface="Consolas" panose="020B0609020204030204" pitchFamily="49" charset="0"/>
                        </a:rPr>
                        <a:t>H4  C2  1.1  C1  120.0  H1  180.0</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--Link1--</a:t>
                      </a:r>
                    </a:p>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PBE1PBE/ChkBasis NMR Geom=Check Guess=Read</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NMR</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endParaRPr kumimoji="1" lang="pt-BR" altLang="ja-JP" sz="1000" dirty="0">
                        <a:latin typeface="Consolas" panose="020B0609020204030204" pitchFamily="49" charset="0"/>
                      </a:endParaRPr>
                    </a:p>
                    <a:p>
                      <a:endParaRPr kumimoji="1" lang="pt-BR" altLang="ja-JP" sz="1000"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endParaRPr lang="en-US" altLang="ja-JP" dirty="0"/>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3955899776"/>
              </p:ext>
            </p:extLst>
          </p:nvPr>
        </p:nvGraphicFramePr>
        <p:xfrm>
          <a:off x="3923687"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79</a:t>
            </a:fld>
            <a:endParaRPr kumimoji="1" lang="ja-JP" altLang="en-US"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108953" y="3803055"/>
            <a:ext cx="2678350" cy="497482"/>
          </a:xfrm>
          <a:prstGeom prst="rect">
            <a:avLst/>
          </a:prstGeom>
          <a:noFill/>
        </p:spPr>
        <p:txBody>
          <a:bodyPr wrap="square" anchor="ctr">
            <a:noAutofit/>
          </a:bodyPr>
          <a:lstStyle/>
          <a:p>
            <a:pPr algn="r"/>
            <a:r>
              <a:rPr kumimoji="1" lang="en-US" altLang="ja-JP" sz="1050" b="1" dirty="0">
                <a:solidFill>
                  <a:schemeClr val="accent4">
                    <a:lumMod val="60000"/>
                    <a:lumOff val="40000"/>
                  </a:schemeClr>
                </a:solidFill>
              </a:rPr>
              <a:t>Link1</a:t>
            </a:r>
            <a:r>
              <a:rPr kumimoji="1" lang="ja-JP" altLang="en-US" sz="1050" b="1" dirty="0">
                <a:solidFill>
                  <a:schemeClr val="accent4">
                    <a:lumMod val="60000"/>
                    <a:lumOff val="40000"/>
                  </a:schemeClr>
                </a:solidFill>
              </a:rPr>
              <a:t>と</a:t>
            </a:r>
            <a:r>
              <a:rPr kumimoji="1" lang="en-US" altLang="ja-JP" sz="1050" b="1" dirty="0" err="1">
                <a:solidFill>
                  <a:schemeClr val="accent4">
                    <a:lumMod val="60000"/>
                    <a:lumOff val="40000"/>
                  </a:schemeClr>
                </a:solidFill>
              </a:rPr>
              <a:t>Geom</a:t>
            </a:r>
            <a:r>
              <a:rPr kumimoji="1" lang="en-US" altLang="ja-JP" sz="1050" b="1" dirty="0">
                <a:solidFill>
                  <a:schemeClr val="accent4">
                    <a:lumMod val="60000"/>
                    <a:lumOff val="40000"/>
                  </a:schemeClr>
                </a:solidFill>
              </a:rPr>
              <a:t>=Check</a:t>
            </a:r>
            <a:r>
              <a:rPr kumimoji="1" lang="ja-JP" altLang="en-US" sz="1050" b="1" dirty="0">
                <a:solidFill>
                  <a:schemeClr val="accent4">
                    <a:lumMod val="60000"/>
                    <a:lumOff val="40000"/>
                  </a:schemeClr>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80</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pic>
        <p:nvPicPr>
          <p:cNvPr id="4" name="グラフィックス 3" descr="カーソル 単色塗りつぶし">
            <a:extLst>
              <a:ext uri="{FF2B5EF4-FFF2-40B4-BE49-F238E27FC236}">
                <a16:creationId xmlns:a16="http://schemas.microsoft.com/office/drawing/2014/main" id="{C24E794F-2625-ADFA-AA4B-056E8425B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7499" y="2931988"/>
            <a:ext cx="415274" cy="415274"/>
          </a:xfrm>
          <a:prstGeom prst="rect">
            <a:avLst/>
          </a:prstGeom>
        </p:spPr>
      </p:pic>
    </p:spTree>
    <p:extLst>
      <p:ext uri="{BB962C8B-B14F-4D97-AF65-F5344CB8AC3E}">
        <p14:creationId xmlns:p14="http://schemas.microsoft.com/office/powerpoint/2010/main" val="1875602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a:xfrm>
            <a:off x="468000" y="843750"/>
            <a:ext cx="2736000" cy="1536433"/>
          </a:xfrm>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lang="ja-JP" altLang="en-US" dirty="0"/>
              <a:t> </a:t>
            </a:r>
            <a:r>
              <a:rPr lang="en-US" altLang="ja-JP" dirty="0"/>
              <a:t>(</a:t>
            </a:r>
            <a:r>
              <a:rPr lang="ja-JP" altLang="en-US" dirty="0"/>
              <a:t>時間がかかるので実習内では不可</a:t>
            </a:r>
            <a:r>
              <a:rPr lang="en-US" altLang="ja-JP" dirty="0"/>
              <a:t>, </a:t>
            </a:r>
            <a:r>
              <a:rPr lang="ja-JP" altLang="en-US" dirty="0"/>
              <a:t>右上表を用いよ</a:t>
            </a:r>
            <a:r>
              <a:rPr lang="en-US" altLang="ja-JP" dirty="0"/>
              <a:t>)</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56024"/>
            <a:ext cx="4358330" cy="324091"/>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D942A5-D53F-99B7-5A07-C81CF9C9E291}"/>
              </a:ext>
            </a:extLst>
          </p:cNvPr>
          <p:cNvSpPr>
            <a:spLocks noGrp="1"/>
          </p:cNvSpPr>
          <p:nvPr>
            <p:ph type="body" sz="quarter" idx="13"/>
          </p:nvPr>
        </p:nvSpPr>
        <p:spPr/>
        <p:txBody>
          <a:bodyPr/>
          <a:lstStyle/>
          <a:p>
            <a:r>
              <a:rPr kumimoji="1" lang="en-US" altLang="ja-JP" dirty="0"/>
              <a:t>https://www.hpc.co.jp/chem/software/gaussian/help/keywords/scrf/</a:t>
            </a:r>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p>
        </p:txBody>
      </p:sp>
      <p:pic>
        <p:nvPicPr>
          <p:cNvPr id="8" name="コンテンツ プレースホルダー 7">
            <a:extLst>
              <a:ext uri="{FF2B5EF4-FFF2-40B4-BE49-F238E27FC236}">
                <a16:creationId xmlns:a16="http://schemas.microsoft.com/office/drawing/2014/main" id="{7A6B2527-DCE1-383D-1BB9-05347BF1A263}"/>
              </a:ext>
            </a:extLst>
          </p:cNvPr>
          <p:cNvPicPr>
            <a:picLocks noGrp="1" noChangeAspect="1"/>
          </p:cNvPicPr>
          <p:nvPr>
            <p:ph idx="14"/>
          </p:nvPr>
        </p:nvPicPr>
        <p:blipFill>
          <a:blip r:embed="rId2"/>
          <a:stretch>
            <a:fillRect/>
          </a:stretch>
        </p:blipFill>
        <p:spPr>
          <a:xfrm>
            <a:off x="3869828" y="842962"/>
            <a:ext cx="4806172" cy="3457575"/>
          </a:xfrm>
        </p:spPr>
      </p:pic>
      <p:sp>
        <p:nvSpPr>
          <p:cNvPr id="5" name="タイトル 4">
            <a:extLst>
              <a:ext uri="{FF2B5EF4-FFF2-40B4-BE49-F238E27FC236}">
                <a16:creationId xmlns:a16="http://schemas.microsoft.com/office/drawing/2014/main" id="{3FDCEFB0-E744-C392-9372-D3C380BB5F78}"/>
              </a:ext>
            </a:extLst>
          </p:cNvPr>
          <p:cNvSpPr>
            <a:spLocks noGrp="1"/>
          </p:cNvSpPr>
          <p:nvPr>
            <p:ph type="title"/>
          </p:nvPr>
        </p:nvSpPr>
        <p:spPr/>
        <p:txBody>
          <a:bodyPr/>
          <a:lstStyle/>
          <a:p>
            <a:r>
              <a:rPr kumimoji="1" lang="ja-JP" altLang="en-US" dirty="0"/>
              <a:t>溶媒効果</a:t>
            </a:r>
          </a:p>
        </p:txBody>
      </p:sp>
      <p:sp>
        <p:nvSpPr>
          <p:cNvPr id="6" name="スライド番号プレースホルダー 5">
            <a:extLst>
              <a:ext uri="{FF2B5EF4-FFF2-40B4-BE49-F238E27FC236}">
                <a16:creationId xmlns:a16="http://schemas.microsoft.com/office/drawing/2014/main" id="{8136EF40-1875-5107-F16A-BD61F47235E4}"/>
              </a:ext>
            </a:extLst>
          </p:cNvPr>
          <p:cNvSpPr>
            <a:spLocks noGrp="1"/>
          </p:cNvSpPr>
          <p:nvPr>
            <p:ph type="sldNum" sz="quarter" idx="15"/>
          </p:nvPr>
        </p:nvSpPr>
        <p:spPr/>
        <p:txBody>
          <a:bodyPr/>
          <a:lstStyle/>
          <a:p>
            <a:fld id="{44CC7441-4F6D-4D99-AEAC-28C0433C7008}" type="slidenum">
              <a:rPr kumimoji="1" lang="ja-JP" altLang="en-US" smtClean="0"/>
              <a:pPr/>
              <a:t>82</a:t>
            </a:fld>
            <a:endParaRPr kumimoji="1" lang="ja-JP" altLang="en-US" dirty="0"/>
          </a:p>
        </p:txBody>
      </p:sp>
      <p:sp>
        <p:nvSpPr>
          <p:cNvPr id="2" name="コンテンツ プレースホルダー 1">
            <a:extLst>
              <a:ext uri="{FF2B5EF4-FFF2-40B4-BE49-F238E27FC236}">
                <a16:creationId xmlns:a16="http://schemas.microsoft.com/office/drawing/2014/main" id="{54E93824-A5A4-D2C6-CEAE-7DED8EFA210E}"/>
              </a:ext>
            </a:extLst>
          </p:cNvPr>
          <p:cNvSpPr>
            <a:spLocks noGrp="1"/>
          </p:cNvSpPr>
          <p:nvPr>
            <p:ph idx="1"/>
          </p:nvPr>
        </p:nvSpPr>
        <p:spPr>
          <a:xfrm>
            <a:off x="468000" y="843750"/>
            <a:ext cx="3401828" cy="3207660"/>
          </a:xfrm>
        </p:spPr>
        <p:txBody>
          <a:bodyPr/>
          <a:lstStyle/>
          <a:p>
            <a:r>
              <a:rPr lang="ja-JP" altLang="en-US" dirty="0"/>
              <a:t>溶媒分子を溶質分子に一つずつ配位させていく方法も考えられるが</a:t>
            </a:r>
            <a:r>
              <a:rPr lang="en-US" altLang="ja-JP" dirty="0"/>
              <a:t>, </a:t>
            </a:r>
            <a:r>
              <a:rPr lang="ja-JP" altLang="en-US" dirty="0"/>
              <a:t>計算コストがかかりすぎる</a:t>
            </a:r>
            <a:r>
              <a:rPr lang="en-US" altLang="ja-JP" dirty="0"/>
              <a:t>. </a:t>
            </a:r>
            <a:r>
              <a:rPr lang="ja-JP" altLang="en-US" dirty="0"/>
              <a:t>インプットファイルに</a:t>
            </a:r>
            <a:endParaRPr lang="en-US" altLang="ja-JP" dirty="0"/>
          </a:p>
          <a:p>
            <a:pPr algn="ctr"/>
            <a:r>
              <a:rPr lang="en-US" altLang="ja-JP" dirty="0"/>
              <a:t>`SCRF=(Solvent=Water)`</a:t>
            </a:r>
            <a:endParaRPr kumimoji="1" lang="ja-JP" altLang="en-US" dirty="0"/>
          </a:p>
          <a:p>
            <a:r>
              <a:rPr lang="ja-JP" altLang="en-US" dirty="0"/>
              <a:t>のように追記することで簡易的に溶媒効果を取り込んだ計算が可能である</a:t>
            </a:r>
            <a:r>
              <a:rPr lang="en-US" altLang="ja-JP" dirty="0"/>
              <a:t>. </a:t>
            </a:r>
            <a:r>
              <a:rPr lang="ja-JP" altLang="en-US" dirty="0"/>
              <a:t>インプットファイル内に書き込むか</a:t>
            </a:r>
            <a:r>
              <a:rPr lang="en-US" altLang="ja-JP" dirty="0"/>
              <a:t>, </a:t>
            </a:r>
            <a:r>
              <a:rPr lang="ja-JP" altLang="en-US" dirty="0"/>
              <a:t>右図のように</a:t>
            </a:r>
            <a:r>
              <a:rPr lang="en-US" altLang="ja-JP" dirty="0" err="1"/>
              <a:t>GaussView</a:t>
            </a:r>
            <a:r>
              <a:rPr lang="ja-JP" altLang="en-US" dirty="0"/>
              <a:t>上で溶液を指定する</a:t>
            </a:r>
            <a:r>
              <a:rPr lang="en-US" altLang="ja-JP" dirty="0"/>
              <a:t>.</a:t>
            </a:r>
          </a:p>
          <a:p>
            <a:r>
              <a:rPr lang="ja-JP" altLang="en-US" dirty="0"/>
              <a:t>これを用いて最適化を行うと</a:t>
            </a:r>
            <a:r>
              <a:rPr lang="en-US" altLang="ja-JP" dirty="0"/>
              <a:t>, </a:t>
            </a:r>
            <a:r>
              <a:rPr lang="ja-JP" altLang="en-US" dirty="0"/>
              <a:t>構造が変化する</a:t>
            </a:r>
            <a:r>
              <a:rPr lang="en-US" altLang="ja-JP" dirty="0"/>
              <a:t>. </a:t>
            </a:r>
            <a:r>
              <a:rPr lang="ja-JP" altLang="en-US" dirty="0"/>
              <a:t>構造が変化するということは</a:t>
            </a:r>
            <a:r>
              <a:rPr lang="en-US" altLang="ja-JP" dirty="0"/>
              <a:t>, NMR</a:t>
            </a:r>
            <a:r>
              <a:rPr lang="ja-JP" altLang="en-US" dirty="0"/>
              <a:t>スペクトルや</a:t>
            </a:r>
            <a:r>
              <a:rPr lang="en-US" altLang="ja-JP" dirty="0"/>
              <a:t>IR</a:t>
            </a:r>
            <a:r>
              <a:rPr lang="ja-JP" altLang="en-US" dirty="0"/>
              <a:t>スペクトル</a:t>
            </a:r>
            <a:r>
              <a:rPr lang="en-US" altLang="ja-JP" dirty="0"/>
              <a:t>, UV-vis</a:t>
            </a:r>
            <a:r>
              <a:rPr lang="ja-JP" altLang="en-US" dirty="0"/>
              <a:t>スペクトルにも変化が生じる</a:t>
            </a:r>
            <a:r>
              <a:rPr lang="en-US" altLang="ja-JP" dirty="0"/>
              <a:t>.</a:t>
            </a:r>
          </a:p>
        </p:txBody>
      </p:sp>
      <p:pic>
        <p:nvPicPr>
          <p:cNvPr id="4" name="グラフィックス 3" descr="カーソル 単色塗りつぶし">
            <a:extLst>
              <a:ext uri="{FF2B5EF4-FFF2-40B4-BE49-F238E27FC236}">
                <a16:creationId xmlns:a16="http://schemas.microsoft.com/office/drawing/2014/main" id="{2882D0E8-DB5D-483B-5C14-6EF32BA52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793" y="2012134"/>
            <a:ext cx="415274" cy="415274"/>
          </a:xfrm>
          <a:prstGeom prst="rect">
            <a:avLst/>
          </a:prstGeom>
        </p:spPr>
      </p:pic>
    </p:spTree>
    <p:extLst>
      <p:ext uri="{BB962C8B-B14F-4D97-AF65-F5344CB8AC3E}">
        <p14:creationId xmlns:p14="http://schemas.microsoft.com/office/powerpoint/2010/main" val="3012283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284604"/>
              </a:xfrm>
            </p:spPr>
            <p:txBody>
              <a:bodyPr/>
              <a:lstStyle/>
              <a:p>
                <a:r>
                  <a:rPr lang="ja-JP" altLang="en-US" dirty="0"/>
                  <a:t>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構造が異なることを確かめよ</a:t>
                </a:r>
                <a:r>
                  <a:rPr lang="en-US" altLang="ja-JP" dirty="0"/>
                  <a:t>. </a:t>
                </a:r>
                <a:r>
                  <a:rPr lang="ja-JP" altLang="en-US" dirty="0"/>
                  <a:t>例えば</a:t>
                </a:r>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g</m:t>
                          </m:r>
                        </m:e>
                      </m:d>
                      <m:r>
                        <a:rPr lang="en-US" altLang="ja-JP" b="0" i="1" smtClean="0">
                          <a:latin typeface="Cambria Math" panose="02040503050406030204" pitchFamily="18" charset="0"/>
                        </a:rPr>
                        <m:t>→</m:t>
                      </m:r>
                      <m:r>
                        <m:rPr>
                          <m:sty m:val="p"/>
                        </m:rPr>
                        <a:rPr lang="en-US" altLang="ja-JP" i="0">
                          <a:latin typeface="Cambria Math" panose="02040503050406030204" pitchFamily="18" charset="0"/>
                        </a:rPr>
                        <m:t>N</m:t>
                      </m:r>
                      <m:sSub>
                        <m:sSubPr>
                          <m:ctrlPr>
                            <a:rPr lang="en-US" altLang="ja-JP" i="1">
                              <a:latin typeface="Cambria Math" panose="02040503050406030204" pitchFamily="18" charset="0"/>
                            </a:rPr>
                          </m:ctrlPr>
                        </m:sSubPr>
                        <m:e>
                          <m:r>
                            <m:rPr>
                              <m:sty m:val="p"/>
                            </m:rPr>
                            <a:rPr lang="en-US" altLang="ja-JP" i="0">
                              <a:latin typeface="Cambria Math" panose="02040503050406030204" pitchFamily="18" charset="0"/>
                            </a:rPr>
                            <m:t>H</m:t>
                          </m:r>
                        </m:e>
                        <m:sub>
                          <m:r>
                            <a:rPr lang="en-US" altLang="ja-JP" i="0">
                              <a:latin typeface="Cambria Math" panose="02040503050406030204" pitchFamily="18" charset="0"/>
                            </a:rPr>
                            <m:t>3</m:t>
                          </m:r>
                        </m:sub>
                      </m:sSub>
                      <m:r>
                        <a:rPr lang="en-US" altLang="ja-JP" i="0">
                          <a:latin typeface="Cambria Math" panose="02040503050406030204" pitchFamily="18" charset="0"/>
                        </a:rPr>
                        <m:t>(</m:t>
                      </m:r>
                      <m:r>
                        <m:rPr>
                          <m:sty m:val="p"/>
                        </m:rPr>
                        <a:rPr lang="en-US" altLang="ja-JP" b="0" i="0" smtClean="0">
                          <a:latin typeface="Cambria Math" panose="02040503050406030204" pitchFamily="18" charset="0"/>
                        </a:rPr>
                        <m:t>aq</m:t>
                      </m:r>
                      <m:r>
                        <a:rPr lang="en-US" altLang="ja-JP" i="0">
                          <a:latin typeface="Cambria Math" panose="02040503050406030204" pitchFamily="18" charset="0"/>
                        </a:rPr>
                        <m:t>)</m:t>
                      </m:r>
                    </m:oMath>
                  </m:oMathPara>
                </a14:m>
                <a:endParaRPr lang="en-US" altLang="ja-JP" dirty="0"/>
              </a:p>
              <a:p>
                <a:r>
                  <a:rPr kumimoji="1" lang="ja-JP" altLang="en-US" sz="1300" dirty="0"/>
                  <a:t>のような溶媒効果の有無によってアンモニアの形がどのように変化するか計算してみよう</a:t>
                </a:r>
                <a:r>
                  <a:rPr kumimoji="1" lang="en-US" altLang="ja-JP" sz="1300" dirty="0"/>
                  <a:t>.</a:t>
                </a:r>
              </a:p>
              <a:p>
                <a:r>
                  <a:rPr kumimoji="1" lang="ja-JP" altLang="en-US" sz="1300" dirty="0"/>
                  <a:t>標準</a:t>
                </a:r>
                <a:r>
                  <a:rPr kumimoji="1" lang="en-US" altLang="ja-JP" sz="1300" dirty="0"/>
                  <a:t>Gibbs</a:t>
                </a:r>
                <a:r>
                  <a:rPr kumimoji="1" lang="ja-JP" altLang="en-US" sz="1300" dirty="0"/>
                  <a:t>エネルギー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i="1" dirty="0">
                            <a:latin typeface="Cambria Math" panose="02040503050406030204" pitchFamily="18" charset="0"/>
                          </a:rPr>
                          <m:t>𝐺</m:t>
                        </m:r>
                      </m:e>
                      <m:sup>
                        <m:r>
                          <a:rPr lang="en-US" altLang="ja-JP" i="1" dirty="0" smtClean="0">
                            <a:latin typeface="Cambria Math" panose="02040503050406030204" pitchFamily="18" charset="0"/>
                            <a:ea typeface="Cambria Math" panose="02040503050406030204" pitchFamily="18" charset="0"/>
                          </a:rPr>
                          <m:t>∘</m:t>
                        </m:r>
                      </m:sup>
                    </m:sSup>
                  </m:oMath>
                </a14:m>
                <a:r>
                  <a:rPr kumimoji="1" lang="ja-JP" altLang="en-US" sz="1300" dirty="0"/>
                  <a:t>は負の値を取るとされている</a:t>
                </a:r>
                <a:r>
                  <a:rPr kumimoji="1" lang="en-US" altLang="ja-JP" sz="1300" dirty="0"/>
                  <a:t>[1].</a:t>
                </a:r>
              </a:p>
              <a:p>
                <a:r>
                  <a:rPr kumimoji="1" lang="ja-JP" altLang="en-US" sz="1300" dirty="0"/>
                  <a:t>正しく再現できているだろうか？</a:t>
                </a:r>
                <a:br>
                  <a:rPr lang="en-US" altLang="ja-JP" dirty="0"/>
                </a:br>
                <a:r>
                  <a:rPr lang="en-US" altLang="ja-JP" dirty="0" err="1"/>
                  <a:t>gas.gjf</a:t>
                </a:r>
                <a:r>
                  <a:rPr lang="ja-JP" altLang="en-US" dirty="0"/>
                  <a:t>と</a:t>
                </a:r>
                <a:r>
                  <a:rPr lang="en-US" altLang="ja-JP" dirty="0" err="1"/>
                  <a:t>water.gjf</a:t>
                </a:r>
                <a:r>
                  <a:rPr lang="ja-JP" altLang="en-US" dirty="0"/>
                  <a:t>を比較しよう</a:t>
                </a:r>
                <a:r>
                  <a:rPr lang="en-US" altLang="ja-JP" dirty="0"/>
                  <a:t>.</a:t>
                </a:r>
                <a:endParaRPr kumimoji="1" lang="en-US" altLang="ja-JP" sz="1300" dirty="0"/>
              </a:p>
            </p:txBody>
          </p:sp>
        </mc:Choice>
        <mc:Fallback xmlns="">
          <p:sp>
            <p:nvSpPr>
              <p:cNvPr id="2" name="コンテンツ プレースホルダー 1">
                <a:extLst>
                  <a:ext uri="{FF2B5EF4-FFF2-40B4-BE49-F238E27FC236}">
                    <a16:creationId xmlns:a16="http://schemas.microsoft.com/office/drawing/2014/main" id="{1FFDF1DA-36C0-9AFF-0FD8-6A207978DC1F}"/>
                  </a:ext>
                </a:extLst>
              </p:cNvPr>
              <p:cNvSpPr>
                <a:spLocks noGrp="1" noRot="1" noChangeAspect="1" noMove="1" noResize="1" noEditPoints="1" noAdjustHandles="1" noChangeArrowheads="1" noChangeShapeType="1" noTextEdit="1"/>
              </p:cNvSpPr>
              <p:nvPr>
                <p:ph idx="1"/>
              </p:nvPr>
            </p:nvSpPr>
            <p:spPr>
              <a:xfrm>
                <a:off x="468000" y="843750"/>
                <a:ext cx="2736000" cy="3284604"/>
              </a:xfrm>
              <a:blipFill>
                <a:blip r:embed="rId2"/>
                <a:stretch>
                  <a:fillRect b="-371"/>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t>[1] https://ja.wikipedia.org/wiki/</a:t>
            </a:r>
            <a:r>
              <a:rPr kumimoji="1" lang="ja-JP" altLang="en-US" dirty="0"/>
              <a:t>アンモニア</a:t>
            </a:r>
            <a:r>
              <a:rPr kumimoji="1" lang="en-US" altLang="ja-JP" dirty="0"/>
              <a:t>#</a:t>
            </a:r>
            <a:r>
              <a:rPr kumimoji="1" lang="ja-JP" altLang="en-US" dirty="0"/>
              <a:t>アンモニア水</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演習：アンモニア水</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3711757881"/>
              </p:ext>
            </p:extLst>
          </p:nvPr>
        </p:nvGraphicFramePr>
        <p:xfrm>
          <a:off x="3203575" y="842963"/>
          <a:ext cx="5472425" cy="39033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examples/solvent/</a:t>
                      </a:r>
                      <a:r>
                        <a:rPr kumimoji="1" lang="en-US" altLang="ja-JP" sz="1400" b="1" dirty="0" err="1">
                          <a:solidFill>
                            <a:schemeClr val="tx2"/>
                          </a:solidFill>
                          <a:latin typeface="Consolas" panose="020B0609020204030204" pitchFamily="49" charset="0"/>
                        </a:rPr>
                        <a:t>water.gjf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B3LYP/6-31G(d,p) opt freq SCRF=(Solvent=Water)</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NH3(aq)</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N  </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r>
                        <a:rPr kumimoji="1" lang="pt-BR" altLang="ja-JP" sz="1050" dirty="0">
                          <a:solidFill>
                            <a:srgbClr val="D4D4D4"/>
                          </a:solidFill>
                          <a:latin typeface="Consolas" panose="020B0609020204030204" pitchFamily="49" charset="0"/>
                        </a:rPr>
                        <a:t>H  1  B1  3  A1  2  D1  0</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1.0</a:t>
                      </a:r>
                    </a:p>
                    <a:p>
                      <a:r>
                        <a:rPr kumimoji="1" lang="pt-BR" altLang="ja-JP" sz="1050" dirty="0">
                          <a:solidFill>
                            <a:srgbClr val="D4D4D4"/>
                          </a:solidFill>
                          <a:latin typeface="Consolas" panose="020B0609020204030204" pitchFamily="49" charset="0"/>
                        </a:rPr>
                        <a:t>A1   109.47120255</a:t>
                      </a:r>
                    </a:p>
                    <a:p>
                      <a:r>
                        <a:rPr kumimoji="1" lang="pt-BR" altLang="ja-JP" sz="1050" dirty="0">
                          <a:solidFill>
                            <a:srgbClr val="D4D4D4"/>
                          </a:solidFill>
                          <a:latin typeface="Consolas" panose="020B0609020204030204" pitchFamily="49" charset="0"/>
                        </a:rPr>
                        <a:t>D1  -120.0</a:t>
                      </a:r>
                    </a:p>
                    <a:p>
                      <a:endParaRPr kumimoji="1" lang="pt-BR"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err="1">
                          <a:solidFill>
                            <a:srgbClr val="D4D4D4"/>
                          </a:solidFill>
                          <a:latin typeface="Consolas" panose="020B0609020204030204" pitchFamily="49" charset="0"/>
                        </a:rPr>
                        <a:t>gas.out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err="1">
                          <a:solidFill>
                            <a:srgbClr val="D4D4D4"/>
                          </a:solidFill>
                          <a:latin typeface="Consolas" panose="020B0609020204030204" pitchFamily="49" charset="0"/>
                        </a:rPr>
                        <a:t>water.out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10" name="正方形/長方形 9">
            <a:extLst>
              <a:ext uri="{FF2B5EF4-FFF2-40B4-BE49-F238E27FC236}">
                <a16:creationId xmlns:a16="http://schemas.microsoft.com/office/drawing/2014/main" id="{6634BEFA-3C80-2482-EDF3-5F611D79F450}"/>
              </a:ext>
            </a:extLst>
          </p:cNvPr>
          <p:cNvSpPr/>
          <p:nvPr/>
        </p:nvSpPr>
        <p:spPr>
          <a:xfrm>
            <a:off x="4669104" y="3605718"/>
            <a:ext cx="1512000" cy="108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　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　なお</a:t>
            </a:r>
            <a:r>
              <a:rPr lang="en-US" altLang="ja-JP" dirty="0"/>
              <a:t>, </a:t>
            </a:r>
            <a:r>
              <a:rPr lang="ja-JP" altLang="en-US" dirty="0"/>
              <a:t>汎関数と基底関数の改善については</a:t>
            </a:r>
            <a:r>
              <a:rPr lang="en-US" altLang="ja-JP" dirty="0"/>
              <a:t>, </a:t>
            </a:r>
            <a:r>
              <a:rPr lang="ja-JP" altLang="en-US" dirty="0"/>
              <a:t>講習会の時間内に終了しない恐れがあるため</a:t>
            </a:r>
            <a:r>
              <a:rPr lang="en-US" altLang="ja-JP" dirty="0"/>
              <a:t>, </a:t>
            </a:r>
            <a:r>
              <a:rPr lang="ja-JP" altLang="en-US" dirty="0"/>
              <a:t>各自の宿題とする</a:t>
            </a:r>
            <a:r>
              <a:rPr lang="en-US" altLang="ja-JP" dirty="0"/>
              <a:t>.</a:t>
            </a:r>
          </a:p>
          <a:p>
            <a:r>
              <a:rPr kumimoji="1" lang="ja-JP" altLang="en-US" dirty="0"/>
              <a:t>　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や</a:t>
            </a:r>
            <a:r>
              <a:rPr kumimoji="1" lang="en-US" altLang="ja-JP" dirty="0">
                <a:hlinkClick r:id="rId3"/>
              </a:rPr>
              <a:t>COD</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4"/>
              </a:rPr>
              <a:t>https://gaussian.com/pbc/</a:t>
            </a:r>
            <a:r>
              <a:rPr lang="ja-JP" altLang="en-US" dirty="0"/>
              <a:t> 内の</a:t>
            </a:r>
            <a:r>
              <a:rPr lang="en-US" altLang="ja-JP" dirty="0"/>
              <a:t>Examples</a:t>
            </a:r>
            <a:r>
              <a:rPr lang="ja-JP" altLang="en-US" dirty="0"/>
              <a:t>や </a:t>
            </a:r>
            <a:r>
              <a:rPr kumimoji="1" lang="en-US" altLang="ja-JP" dirty="0">
                <a:hlinkClick r:id="rId5"/>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hlinkClick r:id="rId6"/>
              </a:rPr>
              <a:t>https://www.watanabe-lab.jp/blog/archives/1982</a:t>
            </a:r>
            <a:r>
              <a:rPr kumimoji="1" lang="en-US" altLang="ja-JP" dirty="0"/>
              <a:t> </a:t>
            </a:r>
            <a:r>
              <a:rPr kumimoji="1" lang="ja-JP" altLang="en-US" dirty="0"/>
              <a:t>が参考になる</a:t>
            </a:r>
            <a:r>
              <a:rPr kumimoji="1" lang="en-US" altLang="ja-JP" dirty="0"/>
              <a:t>.</a:t>
            </a:r>
          </a:p>
          <a:p>
            <a:r>
              <a:rPr kumimoji="1" lang="ja-JP" altLang="en-US" dirty="0"/>
              <a:t>格子の作り方についてのテクニックは </a:t>
            </a:r>
            <a:r>
              <a:rPr kumimoji="1" lang="en-US" altLang="ja-JP" dirty="0">
                <a:hlinkClick r:id="rId7"/>
              </a:rPr>
              <a:t>https://www.conflex.co.jp/g_gv/pbctut2.htm</a:t>
            </a:r>
            <a:r>
              <a:rPr kumimoji="1" lang="en-US" altLang="ja-JP" dirty="0"/>
              <a:t> </a:t>
            </a:r>
            <a:r>
              <a:rPr kumimoji="1" lang="ja-JP" altLang="en-US" dirty="0"/>
              <a:t>をせよ参照</a:t>
            </a:r>
            <a:r>
              <a:rPr kumimoji="1" lang="en-US" altLang="ja-JP" dirty="0"/>
              <a:t>.</a:t>
            </a:r>
            <a:r>
              <a:rPr lang="ja-JP" altLang="en-US" dirty="0"/>
              <a:t>　</a:t>
            </a:r>
            <a:endParaRPr kumimoji="1" lang="en-US" altLang="ja-JP" dirty="0"/>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84</a:t>
            </a:fld>
            <a:endParaRPr kumimoji="1" lang="ja-JP" altLang="en-US"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ja-JP" altLang="en-US" dirty="0"/>
              <a:t>振動解析</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normAutofit/>
              </a:bodyPr>
              <a:lstStyle/>
              <a:p>
                <a:r>
                  <a:rPr lang="ja-JP" altLang="en-US" dirty="0"/>
                  <a:t>電子状態ハミルトニアンは核の運動を含まないため</a:t>
                </a:r>
                <a:r>
                  <a:rPr lang="en-US" altLang="ja-JP" dirty="0"/>
                  <a:t>,</a:t>
                </a:r>
                <a:r>
                  <a:rPr lang="ja-JP" altLang="en-US" dirty="0"/>
                  <a:t> 同様に全エネルギー</a:t>
                </a:r>
                <a14:m>
                  <m:oMath xmlns:m="http://schemas.openxmlformats.org/officeDocument/2006/math">
                    <m:sSub>
                      <m:sSubPr>
                        <m:ctrlPr>
                          <a:rPr kumimoji="1" lang="en-US" altLang="ja-JP" sz="130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も核の運動の寄与を含ない</a:t>
                </a:r>
                <a:r>
                  <a:rPr lang="en-US" altLang="ja-JP" dirty="0"/>
                  <a:t>. </a:t>
                </a:r>
                <a:r>
                  <a:rPr lang="ja-JP" altLang="en-US" dirty="0"/>
                  <a:t>正確に各種の物理量を見積もるためには</a:t>
                </a:r>
                <a:r>
                  <a:rPr lang="ja-JP" altLang="en-US" dirty="0">
                    <a:solidFill>
                      <a:schemeClr val="tx2"/>
                    </a:solidFill>
                  </a:rPr>
                  <a:t>零点振動エネルギー（</a:t>
                </a:r>
                <a:r>
                  <a:rPr lang="en-US" altLang="ja-JP" dirty="0">
                    <a:solidFill>
                      <a:schemeClr val="tx2"/>
                    </a:solidFill>
                  </a:rPr>
                  <a:t>ZPE</a:t>
                </a:r>
                <a:r>
                  <a:rPr lang="ja-JP" altLang="en-US" dirty="0">
                    <a:solidFill>
                      <a:schemeClr val="tx2"/>
                    </a:solidFill>
                  </a:rPr>
                  <a:t>）</a:t>
                </a:r>
                <a:r>
                  <a:rPr lang="ja-JP" altLang="en-US" dirty="0"/>
                  <a:t>をはじめとする核の量子効果を考慮しなければならない</a:t>
                </a:r>
                <a:r>
                  <a:rPr lang="en-US" altLang="ja-JP" dirty="0"/>
                  <a:t>. IR</a:t>
                </a:r>
                <a:r>
                  <a:rPr lang="ja-JP" altLang="en-US" dirty="0"/>
                  <a:t>スペクトルは分子の</a:t>
                </a:r>
                <a:endParaRPr lang="en-US" altLang="ja-JP" dirty="0"/>
              </a:p>
            </p:txBody>
          </p:sp>
        </mc:Choice>
        <mc:Fallback xmlns="">
          <p:sp>
            <p:nvSpPr>
              <p:cNvPr id="9" name="字幕 8">
                <a:extLst>
                  <a:ext uri="{FF2B5EF4-FFF2-40B4-BE49-F238E27FC236}">
                    <a16:creationId xmlns:a16="http://schemas.microsoft.com/office/drawing/2014/main" id="{C4C665E8-FCDA-A168-7B95-5AA5EC5FA1D2}"/>
                  </a:ext>
                </a:extLst>
              </p:cNvPr>
              <p:cNvSpPr>
                <a:spLocks noGrp="1" noRot="1" noChangeAspect="1" noMove="1" noResize="1" noEditPoints="1" noAdjustHandles="1" noChangeArrowheads="1" noChangeShapeType="1" noTextEdit="1"/>
              </p:cNvSpPr>
              <p:nvPr>
                <p:ph type="subTitle" idx="1"/>
              </p:nvPr>
            </p:nvSpPr>
            <p:spPr>
              <a:blipFill>
                <a:blip r:embed="rId3"/>
                <a:stretch>
                  <a:fillRect l="-1248" t="-2439" r="-1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1351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811E-FA9E-D52B-62C0-D5C101B95D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67057F-9E7D-147A-06EA-1BB4B92FB0A5}"/>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A8C4D0D9-10F0-DF14-11DB-510B3502486C}"/>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553537E0-DE68-29D2-676C-338EEB0E44CA}"/>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2FDAF5F0-D038-874E-040E-3BBF197069A8}"/>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B6E36539-5438-DF3E-6558-21237884055B}"/>
              </a:ext>
            </a:extLst>
          </p:cNvPr>
          <p:cNvSpPr>
            <a:spLocks noGrp="1"/>
          </p:cNvSpPr>
          <p:nvPr>
            <p:ph type="sldNum" sz="quarter" idx="16"/>
          </p:nvPr>
        </p:nvSpPr>
        <p:spPr/>
        <p:txBody>
          <a:bodyPr/>
          <a:lstStyle/>
          <a:p>
            <a:fld id="{44CC7441-4F6D-4D99-AEAC-28C0433C7008}" type="slidenum">
              <a:rPr lang="ja-JP" altLang="en-US" smtClean="0"/>
              <a:pPr/>
              <a:t>86</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544A8E6-8D32-89E1-C132-3B1B2050C6A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F9280AD-1D69-6FB9-B30F-F6190F4056AD}"/>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F0A308D-82B2-4747-5C8D-60AF011B2FF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EC25BF3-6F58-60FC-67CE-0871C13B2323}"/>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557B3C9-26E0-F38C-9633-6C80859AD409}"/>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193B44C5-F526-8A3D-1D30-CD0A55321BC1}"/>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524CDD6-1FAA-16B0-0028-8110F56A02F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EE36DCBC-929B-EC5B-0BB2-7C05477768B6}"/>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D0EFA735-EABB-77AA-3E8C-08A81BE7A185}"/>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EEBAA6E-38A4-6E04-55EA-F4054319A06E}"/>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A96A752-E799-6224-BAE5-38CC037514B1}"/>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0968507-D0D8-69CD-A34E-54E181DE8AB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046E1960-DE2A-3347-329C-3727C318FC78}"/>
              </a:ext>
            </a:extLst>
          </p:cNvPr>
          <p:cNvSpPr txBox="1"/>
          <p:nvPr/>
        </p:nvSpPr>
        <p:spPr>
          <a:xfrm>
            <a:off x="3207795" y="971944"/>
            <a:ext cx="1620000"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C1DCEBDB-58C0-39FD-47EA-02FC3F0C1D9D}"/>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FCE37FE0-3828-00D5-A69A-EA4471B8C141}"/>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1590D708-BF25-432B-1AFD-9BC323AC87BC}"/>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4110E65C-B6C1-B58C-A7F2-E063C12EB02B}"/>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F5FC4E23-75E0-A41A-5930-FAF7709E325B}"/>
                  </a:ext>
                </a:extLst>
              </p:cNvPr>
              <p:cNvSpPr>
                <a:spLocks noGrp="1"/>
              </p:cNvSpPr>
              <p:nvPr>
                <p:ph idx="14"/>
              </p:nvPr>
            </p:nvSpPr>
            <p:spPr>
              <a:xfrm>
                <a:off x="485940" y="3175219"/>
                <a:ext cx="4025813" cy="1373312"/>
              </a:xfrm>
            </p:spPr>
            <p:txBody>
              <a:bodyPr/>
              <a:lstStyle/>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[1].</a:t>
                </a:r>
              </a:p>
              <a:p>
                <a:r>
                  <a:rPr lang="ja-JP" altLang="en-US" dirty="0"/>
                  <a:t>分子振動を考慮することで</a:t>
                </a:r>
                <a:r>
                  <a:rPr lang="en-US" altLang="ja-JP" dirty="0"/>
                  <a:t>, </a:t>
                </a:r>
                <a:r>
                  <a:rPr lang="ja-JP" altLang="en-US" dirty="0"/>
                  <a:t>より正確に反応熱を見積もることができ</a:t>
                </a:r>
                <a:r>
                  <a:rPr lang="en-US" altLang="ja-JP" dirty="0"/>
                  <a:t>, BO</a:t>
                </a:r>
                <a:r>
                  <a:rPr lang="ja-JP" altLang="en-US" dirty="0"/>
                  <a:t>近似でも同位体効果を扱える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F5FC4E23-75E0-A41A-5930-FAF7709E325B}"/>
                  </a:ext>
                </a:extLst>
              </p:cNvPr>
              <p:cNvSpPr>
                <a:spLocks noGrp="1" noRot="1" noChangeAspect="1" noMove="1" noResize="1" noEditPoints="1" noAdjustHandles="1" noChangeArrowheads="1" noChangeShapeType="1" noTextEdit="1"/>
              </p:cNvSpPr>
              <p:nvPr>
                <p:ph idx="14"/>
              </p:nvPr>
            </p:nvSpPr>
            <p:spPr>
              <a:xfrm>
                <a:off x="485940" y="3175219"/>
                <a:ext cx="4025813" cy="1373312"/>
              </a:xfrm>
              <a:blipFill>
                <a:blip r:embed="rId15"/>
                <a:stretch>
                  <a:fillRect r="-45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8045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87</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28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a:t>
                </a:r>
              </a:p>
              <a:p>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42857" b="-12987"/>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88</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Tree>
    <p:extLst>
      <p:ext uri="{BB962C8B-B14F-4D97-AF65-F5344CB8AC3E}">
        <p14:creationId xmlns:p14="http://schemas.microsoft.com/office/powerpoint/2010/main" val="74963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情報量は英語のドキュメントよりやや少ないが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8</a:t>
            </a:fld>
            <a:endParaRPr lang="ja-JP" altLang="en-US"/>
          </a:p>
        </p:txBody>
      </p:sp>
    </p:spTree>
    <p:extLst>
      <p:ext uri="{BB962C8B-B14F-4D97-AF65-F5344CB8AC3E}">
        <p14:creationId xmlns:p14="http://schemas.microsoft.com/office/powerpoint/2010/main" val="133704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89</a:t>
            </a:fld>
            <a:endParaRPr kumimoji="1" lang="ja-JP" altLang="en-US" dirty="0"/>
          </a:p>
        </p:txBody>
      </p:sp>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nchor="b"/>
          <a:lstStyle/>
          <a:p>
            <a:r>
              <a:rPr kumimoji="1" lang="en-US" altLang="ja-JP" dirty="0"/>
              <a:t>※ </a:t>
            </a:r>
            <a:r>
              <a:rPr kumimoji="1" lang="ja-JP" altLang="en-US" dirty="0"/>
              <a:t>平衡結合長がそれぞれ異なるため注意</a:t>
            </a:r>
            <a:r>
              <a:rPr kumimoji="1" lang="en-US" altLang="ja-JP" dirty="0"/>
              <a:t>.</a:t>
            </a:r>
          </a:p>
          <a:p>
            <a:r>
              <a:rPr kumimoji="1" lang="en-US" altLang="ja-JP" dirty="0"/>
              <a:t>※ </a:t>
            </a:r>
            <a:r>
              <a:rPr kumimoji="1" lang="ja-JP" altLang="en-US" dirty="0"/>
              <a:t>零点振動エネルギー</a:t>
            </a:r>
            <a:r>
              <a:rPr lang="ja-JP" altLang="en-US" dirty="0"/>
              <a:t>は採用される核の質量によって異なるので注意</a:t>
            </a:r>
            <a:r>
              <a:rPr lang="en-US" altLang="ja-JP" dirty="0"/>
              <a:t>. </a:t>
            </a:r>
            <a:r>
              <a:rPr lang="ja-JP" altLang="en-US" dirty="0"/>
              <a:t>また</a:t>
            </a:r>
            <a:r>
              <a:rPr lang="en-US" altLang="ja-JP" dirty="0"/>
              <a:t>, </a:t>
            </a:r>
            <a:r>
              <a:rPr lang="ja-JP" altLang="en-US" dirty="0"/>
              <a:t>調和振動子近似や</a:t>
            </a:r>
            <a:r>
              <a:rPr lang="en-US" altLang="ja-JP" dirty="0"/>
              <a:t>Born-Oppenheimer</a:t>
            </a:r>
            <a:r>
              <a:rPr lang="ja-JP" altLang="en-US" dirty="0"/>
              <a:t>近似の有無も異なるため</a:t>
            </a:r>
            <a:r>
              <a:rPr lang="en-US" altLang="ja-JP" dirty="0"/>
              <a:t>, </a:t>
            </a:r>
            <a:r>
              <a:rPr lang="ja-JP" altLang="en-US" dirty="0"/>
              <a:t>文献はあくまで目安</a:t>
            </a:r>
            <a:r>
              <a:rPr lang="en-US" altLang="ja-JP" dirty="0"/>
              <a:t>.</a:t>
            </a:r>
            <a:endParaRPr kumimoji="1" lang="en-US" altLang="ja-JP" dirty="0"/>
          </a:p>
          <a:p>
            <a:r>
              <a:rPr kumimoji="1" lang="en-US" altLang="ja-JP" dirty="0"/>
              <a:t>[1] </a:t>
            </a:r>
            <a:r>
              <a:rPr lang="en-US" altLang="ja-JP" sz="900" dirty="0"/>
              <a:t>T. C. Scott, M. Aubert-</a:t>
            </a:r>
            <a:r>
              <a:rPr lang="en-US" altLang="ja-JP" sz="900" dirty="0" err="1"/>
              <a:t>Frécon</a:t>
            </a:r>
            <a:r>
              <a:rPr lang="en-US" altLang="ja-JP" sz="900" dirty="0"/>
              <a:t>, J. </a:t>
            </a:r>
            <a:r>
              <a:rPr lang="en-US" altLang="ja-JP" sz="900" dirty="0" err="1"/>
              <a:t>Grotendorst</a:t>
            </a:r>
            <a:r>
              <a:rPr lang="en-US" altLang="ja-JP" sz="900" dirty="0"/>
              <a:t>, </a:t>
            </a:r>
            <a:r>
              <a:rPr lang="en-US" altLang="ja-JP" sz="900" i="1" dirty="0"/>
              <a:t>Chemical physics</a:t>
            </a:r>
            <a:r>
              <a:rPr lang="en-US" altLang="ja-JP" sz="900" dirty="0"/>
              <a:t> </a:t>
            </a:r>
            <a:r>
              <a:rPr lang="en-US" altLang="ja-JP" sz="900" b="1" dirty="0"/>
              <a:t>324</a:t>
            </a:r>
            <a:r>
              <a:rPr lang="en-US" altLang="ja-JP" sz="900" dirty="0"/>
              <a:t>, 323 (2006). https://doi.org/10.1016/j.chemphys.2005.10.031</a:t>
            </a:r>
          </a:p>
          <a:p>
            <a:r>
              <a:rPr lang="en-US" altLang="ja-JP" dirty="0"/>
              <a:t>[2] </a:t>
            </a:r>
            <a:r>
              <a:rPr kumimoji="1" lang="en-US" altLang="ja-JP" dirty="0"/>
              <a:t>Y. </a:t>
            </a:r>
            <a:r>
              <a:rPr kumimoji="1" lang="en-US" altLang="ja-JP" dirty="0" err="1"/>
              <a:t>Hijikata</a:t>
            </a:r>
            <a:r>
              <a:rPr kumimoji="1" lang="en-US" altLang="ja-JP" dirty="0"/>
              <a:t>, H. Nakashima, H. </a:t>
            </a:r>
            <a:r>
              <a:rPr kumimoji="1" lang="en-US" altLang="ja-JP" dirty="0" err="1"/>
              <a:t>Nakatsuji</a:t>
            </a:r>
            <a:r>
              <a:rPr kumimoji="1" lang="en-US" altLang="ja-JP" dirty="0"/>
              <a:t> , </a:t>
            </a:r>
            <a:r>
              <a:rPr kumimoji="1" lang="en-US" altLang="ja-JP" i="1" dirty="0"/>
              <a:t>Journal of Chemical Physics</a:t>
            </a:r>
            <a:r>
              <a:rPr kumimoji="1" lang="en-US" altLang="ja-JP" dirty="0"/>
              <a:t> </a:t>
            </a:r>
            <a:r>
              <a:rPr kumimoji="1" lang="en-US" altLang="ja-JP" b="1" dirty="0"/>
              <a:t>130</a:t>
            </a:r>
            <a:r>
              <a:rPr kumimoji="1" lang="en-US" altLang="ja-JP" dirty="0"/>
              <a:t>,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ZPE</m:t>
                                  </m:r>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7887" t="-71186" r="-100352" b="-906780"/>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887" t="-71186" r="-352" b="-906780"/>
                          </a:stretch>
                        </a:blip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ja-JP" altLang="en-US" dirty="0"/>
              <a:t>零点振動エネルギー</a:t>
            </a:r>
            <a:endParaRPr kumimoji="1" lang="ja-JP" altLang="en-US" dirty="0"/>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7" name="表 9">
            <a:extLst>
              <a:ext uri="{FF2B5EF4-FFF2-40B4-BE49-F238E27FC236}">
                <a16:creationId xmlns:a16="http://schemas.microsoft.com/office/drawing/2014/main" id="{4F38B9C0-11CB-2871-E10D-C0BFABB58C9A}"/>
              </a:ext>
            </a:extLst>
          </p:cNvPr>
          <p:cNvGraphicFramePr>
            <a:graphicFrameLocks noGrp="1"/>
          </p:cNvGraphicFramePr>
          <p:nvPr>
            <p:ph idx="1"/>
            <p:extLst>
              <p:ext uri="{D42A27DB-BD31-4B8C-83A1-F6EECF244321}">
                <p14:modId xmlns:p14="http://schemas.microsoft.com/office/powerpoint/2010/main" val="1604326013"/>
              </p:ext>
            </p:extLst>
          </p:nvPr>
        </p:nvGraphicFramePr>
        <p:xfrm>
          <a:off x="468313" y="842963"/>
          <a:ext cx="2735262" cy="3291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a:t>
                      </a:r>
                      <a:r>
                        <a:rPr kumimoji="1" lang="pt-BR" altLang="ja-JP" sz="1300" dirty="0">
                          <a:solidFill>
                            <a:srgbClr val="D4D4D4"/>
                          </a:solidFill>
                          <a:latin typeface="Consolas" panose="020B0609020204030204" pitchFamily="49" charset="0"/>
                        </a:rPr>
                        <a:t>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1 2</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1.0</a:t>
                      </a:r>
                    </a:p>
                    <a:p>
                      <a:endParaRPr kumimoji="1" lang="pt-BR" altLang="ja-JP" sz="1300" dirty="0">
                        <a:solidFill>
                          <a:srgbClr val="D4D4D4"/>
                        </a:solidFill>
                        <a:latin typeface="Consolas" panose="020B0609020204030204" pitchFamily="49" charset="0"/>
                      </a:endParaRP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“E(UHF)”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“and zero-point Energies=”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10" name="正方形/長方形 9">
            <a:extLst>
              <a:ext uri="{FF2B5EF4-FFF2-40B4-BE49-F238E27FC236}">
                <a16:creationId xmlns:a16="http://schemas.microsoft.com/office/drawing/2014/main" id="{9CB1269F-4FF5-6740-4F7F-29DCAFE3101C}"/>
              </a:ext>
            </a:extLst>
          </p:cNvPr>
          <p:cNvSpPr/>
          <p:nvPr/>
        </p:nvSpPr>
        <p:spPr>
          <a:xfrm>
            <a:off x="3491685" y="482963"/>
            <a:ext cx="5147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零点振動（核の運動）の寄与を考慮するとエネルギーは上昇する</a:t>
            </a:r>
          </a:p>
        </p:txBody>
      </p:sp>
      <p:sp>
        <p:nvSpPr>
          <p:cNvPr id="13" name="正方形/長方形 12">
            <a:extLst>
              <a:ext uri="{FF2B5EF4-FFF2-40B4-BE49-F238E27FC236}">
                <a16:creationId xmlns:a16="http://schemas.microsoft.com/office/drawing/2014/main" id="{D767DC63-4D17-D111-DBC3-DB3C3CE09670}"/>
              </a:ext>
            </a:extLst>
          </p:cNvPr>
          <p:cNvSpPr/>
          <p:nvPr/>
        </p:nvSpPr>
        <p:spPr>
          <a:xfrm>
            <a:off x="5183684" y="3710635"/>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15507060"/>
              </p:ext>
            </p:extLst>
          </p:nvPr>
        </p:nvGraphicFramePr>
        <p:xfrm>
          <a:off x="468313" y="842963"/>
          <a:ext cx="2735262" cy="31743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/H2O/HF/*.gjf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 </a:t>
                      </a:r>
                      <a:r>
                        <a:rPr kumimoji="1" lang="pt-BR" altLang="ja-JP" sz="1300" dirty="0">
                          <a:solidFill>
                            <a:srgbClr val="D4D4D4"/>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Frequencies --</a:t>
                      </a:r>
                      <a:r>
                        <a:rPr lang="pt-BR" altLang="ja-JP" sz="1300" dirty="0">
                          <a:solidFill>
                            <a:srgbClr val="D4D4D4"/>
                          </a:solidFill>
                          <a:latin typeface="Consolas" panose="020B0609020204030204" pitchFamily="49" charset="0"/>
                        </a:rPr>
                        <a:t>”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en-US" altLang="ja-JP" dirty="0"/>
              <a:t>[1] </a:t>
            </a:r>
            <a:r>
              <a:rPr lang="en-US" altLang="ja-JP" sz="900" dirty="0"/>
              <a:t>https://webbook.nist.gov/cgi/cbook.cgi?ID=C7732185&amp;Mask=800#ESpecA</a:t>
            </a:r>
            <a:endParaRPr kumimoji="1" lang="ja-JP" altLang="en-US" dirty="0"/>
          </a:p>
          <a:p>
            <a:r>
              <a:rPr kumimoji="1" lang="ja-JP" altLang="en-US" dirty="0"/>
              <a:t>実験値と合わない理由としては</a:t>
            </a:r>
            <a:r>
              <a:rPr kumimoji="1" lang="en-US" altLang="ja-JP" dirty="0"/>
              <a:t>, </a:t>
            </a:r>
            <a:r>
              <a:rPr kumimoji="1" lang="ja-JP" altLang="en-US" dirty="0"/>
              <a:t>調和振動子近似と電子相関の有無</a:t>
            </a:r>
            <a:r>
              <a:rPr lang="ja-JP" altLang="en-US" dirty="0"/>
              <a:t>が大きな理由として挙げられる</a:t>
            </a:r>
            <a:r>
              <a:rPr lang="en-US" altLang="ja-JP" dirty="0"/>
              <a:t>. </a:t>
            </a:r>
            <a:r>
              <a:rPr kumimoji="1" lang="ja-JP" altLang="en-US" dirty="0"/>
              <a:t>原子核の質量の違いや</a:t>
            </a:r>
            <a:r>
              <a:rPr kumimoji="1" lang="en-US" altLang="ja-JP" dirty="0"/>
              <a:t>Born-Oppenheimer</a:t>
            </a:r>
            <a:r>
              <a:rPr kumimoji="1" lang="ja-JP" altLang="en-US" dirty="0"/>
              <a:t>近似の有無は今回は無視してよい</a:t>
            </a:r>
            <a:r>
              <a:rPr kumimoji="1" lang="en-US" altLang="ja-JP"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300" dirty="0">
                              <a:solidFill>
                                <a:schemeClr val="bg1"/>
                              </a:solidFill>
                            </a:rPr>
                            <a:t>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1</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変角</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2</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逆対称伸縮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3</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47090" t="-1205" r="-201058"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45789" t="-1205" r="-100000"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7619" t="-1205" r="-529" b="-643373"/>
                          </a:stretch>
                        </a:blip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a:extLst>
              <a:ext uri="{FF2B5EF4-FFF2-40B4-BE49-F238E27FC236}">
                <a16:creationId xmlns:a16="http://schemas.microsoft.com/office/drawing/2014/main" id="{B2D529D6-4091-43CE-B44D-542FBCEB57A3}"/>
              </a:ext>
            </a:extLst>
          </p:cNvPr>
          <p:cNvSpPr/>
          <p:nvPr/>
        </p:nvSpPr>
        <p:spPr>
          <a:xfrm>
            <a:off x="5183687" y="3855970"/>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90</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508931302"/>
              </p:ext>
            </p:extLst>
          </p:nvPr>
        </p:nvGraphicFramePr>
        <p:xfrm>
          <a:off x="468313" y="842963"/>
          <a:ext cx="2664000" cy="366708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300" dirty="0"/>
                    </a:p>
                    <a:p>
                      <a:pPr algn="l"/>
                      <a:r>
                        <a:rPr kumimoji="1" lang="en-US" altLang="ja-JP" sz="1000" b="1" dirty="0">
                          <a:solidFill>
                            <a:schemeClr val="tx2"/>
                          </a:solidFill>
                        </a:rPr>
                        <a:t>examples/</a:t>
                      </a:r>
                      <a:r>
                        <a:rPr kumimoji="1" lang="en-US" altLang="ja-JP" sz="1000" b="1" dirty="0" err="1">
                          <a:solidFill>
                            <a:schemeClr val="tx2"/>
                          </a:solidFill>
                        </a:rPr>
                        <a:t>freq</a:t>
                      </a:r>
                      <a:r>
                        <a:rPr kumimoji="1" lang="en-US" altLang="ja-JP" sz="1000" b="1" dirty="0">
                          <a:solidFill>
                            <a:schemeClr val="tx2"/>
                          </a:solidFill>
                        </a:rPr>
                        <a:t>/H2O/HF/6-31G(</a:t>
                      </a:r>
                      <a:r>
                        <a:rPr kumimoji="1" lang="en-US" altLang="ja-JP" sz="1000" b="1" dirty="0" err="1">
                          <a:solidFill>
                            <a:schemeClr val="tx2"/>
                          </a:solidFill>
                        </a:rPr>
                        <a:t>d,p</a:t>
                      </a:r>
                      <a:r>
                        <a:rPr kumimoji="1" lang="en-US" altLang="ja-JP" sz="1000" b="1" dirty="0">
                          <a:solidFill>
                            <a:schemeClr val="tx2"/>
                          </a:solidFill>
                        </a:rPr>
                        <a:t>).gjf</a:t>
                      </a:r>
                      <a:endParaRPr kumimoji="1" lang="ja-JP" altLang="en-US" sz="10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HF/6-31G(d,p)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solidFill>
                          <a:srgbClr val="D4D4D4"/>
                        </a:solidFill>
                        <a:latin typeface="Consolas" panose="020B0609020204030204" pitchFamily="49" charset="0"/>
                      </a:endParaRPr>
                    </a:p>
                    <a:p>
                      <a:endParaRPr lang="pt-BR" altLang="ja-JP" sz="1300" dirty="0">
                        <a:solidFill>
                          <a:srgbClr val="D4D4D4"/>
                        </a:solidFill>
                        <a:latin typeface="Consolas" panose="020B0609020204030204" pitchFamily="49" charset="0"/>
                      </a:endParaRP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endParaRPr kumimoji="1" lang="ja-JP" altLang="en-US" sz="1300" dirty="0"/>
                    </a:p>
                  </a:txBody>
                  <a:tcPr anchor="ctr">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endParaRPr lang="en-US" altLang="ja-JP" dirty="0"/>
          </a:p>
        </p:txBody>
      </p:sp>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3"/>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4"/>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5"/>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6"/>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91</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91</a:t>
            </a:fld>
            <a:endParaRPr kumimoji="1" lang="ja-JP" altLang="en-US"/>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1349" y="3594889"/>
            <a:ext cx="415274" cy="415274"/>
          </a:xfrm>
          <a:prstGeom prst="rect">
            <a:avLst/>
          </a:prstGeom>
        </p:spPr>
      </p:pic>
      <p:sp>
        <p:nvSpPr>
          <p:cNvPr id="8" name="テキスト ボックス 7">
            <a:extLst>
              <a:ext uri="{FF2B5EF4-FFF2-40B4-BE49-F238E27FC236}">
                <a16:creationId xmlns:a16="http://schemas.microsoft.com/office/drawing/2014/main" id="{6D7FF75C-E4F4-4E42-FDF8-3CB77063240C}"/>
              </a:ext>
            </a:extLst>
          </p:cNvPr>
          <p:cNvSpPr txBox="1"/>
          <p:nvPr/>
        </p:nvSpPr>
        <p:spPr>
          <a:xfrm>
            <a:off x="5935292" y="4488018"/>
            <a:ext cx="2736057" cy="492443"/>
          </a:xfrm>
          <a:prstGeom prst="rect">
            <a:avLst/>
          </a:prstGeom>
          <a:noFill/>
        </p:spPr>
        <p:txBody>
          <a:bodyPr wrap="square">
            <a:spAutoFit/>
          </a:bodyPr>
          <a:lstStyle/>
          <a:p>
            <a:r>
              <a:rPr kumimoji="1" lang="ja-JP" altLang="en-US" sz="1300" b="1" dirty="0">
                <a:solidFill>
                  <a:schemeClr val="accent4"/>
                </a:solidFill>
              </a:rPr>
              <a:t>右クリック </a:t>
            </a:r>
            <a:r>
              <a:rPr kumimoji="1" lang="en-US" altLang="ja-JP" sz="1300" b="1" dirty="0">
                <a:solidFill>
                  <a:schemeClr val="accent4"/>
                </a:solidFill>
              </a:rPr>
              <a:t>&gt; Save Data </a:t>
            </a:r>
            <a:r>
              <a:rPr kumimoji="1" lang="ja-JP" altLang="en-US" sz="1300" b="1" dirty="0">
                <a:solidFill>
                  <a:schemeClr val="accent4"/>
                </a:solidFill>
              </a:rPr>
              <a:t>から</a:t>
            </a:r>
            <a:br>
              <a:rPr kumimoji="1" lang="en-US" altLang="ja-JP" sz="1300" b="1" dirty="0">
                <a:solidFill>
                  <a:schemeClr val="accent4"/>
                </a:solidFill>
              </a:rPr>
            </a:br>
            <a:r>
              <a:rPr kumimoji="1" lang="ja-JP" altLang="en-US" sz="1300" b="1" dirty="0">
                <a:solidFill>
                  <a:schemeClr val="accent4"/>
                </a:solidFill>
              </a:rPr>
              <a:t>プロット用のデータを保存できる</a:t>
            </a:r>
          </a:p>
        </p:txBody>
      </p:sp>
      <p:sp>
        <p:nvSpPr>
          <p:cNvPr id="10" name="テキスト ボックス 9">
            <a:extLst>
              <a:ext uri="{FF2B5EF4-FFF2-40B4-BE49-F238E27FC236}">
                <a16:creationId xmlns:a16="http://schemas.microsoft.com/office/drawing/2014/main" id="{CEAAACEF-6E39-A9AA-2A9F-8961255D344B}"/>
              </a:ext>
            </a:extLst>
          </p:cNvPr>
          <p:cNvSpPr txBox="1"/>
          <p:nvPr/>
        </p:nvSpPr>
        <p:spPr>
          <a:xfrm>
            <a:off x="3208707" y="4488018"/>
            <a:ext cx="2736057" cy="492443"/>
          </a:xfrm>
          <a:prstGeom prst="rect">
            <a:avLst/>
          </a:prstGeom>
          <a:noFill/>
        </p:spPr>
        <p:txBody>
          <a:bodyPr wrap="square">
            <a:spAutoFit/>
          </a:bodyPr>
          <a:lstStyle/>
          <a:p>
            <a:r>
              <a:rPr kumimoji="1" lang="ja-JP" altLang="en-US" sz="1300" b="1" dirty="0">
                <a:solidFill>
                  <a:schemeClr val="accent4"/>
                </a:solidFill>
              </a:rPr>
              <a:t>ピークをクリックすると上記の</a:t>
            </a:r>
            <a:br>
              <a:rPr kumimoji="1" lang="en-US" altLang="ja-JP" sz="1300" b="1" dirty="0">
                <a:solidFill>
                  <a:schemeClr val="accent4"/>
                </a:solidFill>
              </a:rPr>
            </a:br>
            <a:r>
              <a:rPr kumimoji="1" lang="ja-JP" altLang="en-US" sz="1300" b="1" dirty="0">
                <a:solidFill>
                  <a:schemeClr val="accent4"/>
                </a:solidFill>
              </a:rPr>
              <a:t>アニメーションが変化する</a:t>
            </a:r>
          </a:p>
        </p:txBody>
      </p:sp>
    </p:spTree>
    <p:extLst>
      <p:ext uri="{BB962C8B-B14F-4D97-AF65-F5344CB8AC3E}">
        <p14:creationId xmlns:p14="http://schemas.microsoft.com/office/powerpoint/2010/main" val="57978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調和振動と非調和振動の相違点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92</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a:xfrm>
            <a:off x="468000" y="3651749"/>
            <a:ext cx="4104000" cy="1180117"/>
          </a:xfrm>
        </p:spPr>
        <p:txBody>
          <a:bodyPr/>
          <a:lstStyle/>
          <a:p>
            <a:r>
              <a:rPr lang="ja-JP" altLang="en-US" b="1" dirty="0">
                <a:solidFill>
                  <a:schemeClr val="tx2"/>
                </a:solidFill>
              </a:rPr>
              <a:t>調和振動</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endParaRPr lang="en-US" altLang="ja-JP" dirty="0"/>
          </a:p>
          <a:p>
            <a:pPr>
              <a:lnSpc>
                <a:spcPct val="100000"/>
              </a:lnSpc>
            </a:pPr>
            <a:r>
              <a:rPr kumimoji="1" lang="ja-JP" altLang="en-US" sz="1300" b="1" dirty="0">
                <a:solidFill>
                  <a:schemeClr val="accent4"/>
                </a:solidFill>
              </a:rPr>
              <a:t>➡ 振動数を過大評価（波長を過小評価）する傾向</a:t>
            </a:r>
            <a:endParaRPr kumimoji="1" lang="en-US" altLang="ja-JP" sz="1300" b="1" dirty="0">
              <a:solidFill>
                <a:schemeClr val="accent4"/>
              </a:solidFill>
            </a:endParaRP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a:xfrm>
            <a:off x="4572000" y="3651749"/>
            <a:ext cx="4104000" cy="1180117"/>
          </a:xfrm>
        </p:spPr>
        <p:txBody>
          <a:bodyPr/>
          <a:lstStyle/>
          <a:p>
            <a:r>
              <a:rPr lang="ja-JP" altLang="en-US" b="1" dirty="0">
                <a:solidFill>
                  <a:schemeClr val="tx2"/>
                </a:solidFill>
              </a:rPr>
              <a:t>非調和振動（モースポテンシャル）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励起状態では長距離側にシフト</a:t>
            </a:r>
            <a:endParaRPr lang="en-US" altLang="ja-JP" dirty="0"/>
          </a:p>
          <a:p>
            <a:pPr>
              <a:lnSpc>
                <a:spcPct val="100000"/>
              </a:lnSpc>
            </a:pPr>
            <a:r>
              <a:rPr kumimoji="1" lang="ja-JP" altLang="en-US" sz="1300" b="1" dirty="0">
                <a:solidFill>
                  <a:schemeClr val="accent4"/>
                </a:solidFill>
              </a:rPr>
              <a:t>➡ 調和振動子では消えていた倍音が顕れる</a:t>
            </a:r>
            <a:endParaRPr kumimoji="1" lang="en-US" altLang="ja-JP" sz="1300" dirty="0">
              <a:solidFill>
                <a:schemeClr val="accent4"/>
              </a:solidFill>
            </a:endParaRPr>
          </a:p>
        </p:txBody>
      </p:sp>
    </p:spTree>
    <p:extLst>
      <p:ext uri="{BB962C8B-B14F-4D97-AF65-F5344CB8AC3E}">
        <p14:creationId xmlns:p14="http://schemas.microsoft.com/office/powerpoint/2010/main" val="464149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3754925"/>
          </a:xfrm>
        </p:spPr>
        <p:txBody>
          <a:bodyPr/>
          <a:lstStyle/>
          <a:p>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近いズレが生じている</a:t>
            </a:r>
            <a:r>
              <a:rPr kumimoji="1" lang="en-US" altLang="ja-JP" dirty="0"/>
              <a:t>. </a:t>
            </a:r>
            <a:r>
              <a:rPr kumimoji="1" lang="ja-JP" altLang="en-US" dirty="0"/>
              <a:t>電子相関の欠如によるものか</a:t>
            </a:r>
            <a:r>
              <a:rPr kumimoji="1" lang="en-US" altLang="ja-JP" dirty="0"/>
              <a:t>, </a:t>
            </a:r>
            <a:r>
              <a:rPr lang="ja-JP" altLang="en-US" dirty="0"/>
              <a:t>あるいは調和近似によるものか確かめなさい</a:t>
            </a:r>
            <a:r>
              <a:rPr lang="en-US" altLang="ja-JP" dirty="0"/>
              <a:t>. </a:t>
            </a:r>
            <a:r>
              <a:rPr kumimoji="1" lang="ja-JP" altLang="en-US" dirty="0"/>
              <a:t>基底関数は</a:t>
            </a:r>
            <a:r>
              <a:rPr lang="en-US" altLang="ja-JP" dirty="0"/>
              <a:t>6-311G++(3df,2pd)</a:t>
            </a:r>
            <a:r>
              <a:rPr lang="ja-JP" altLang="en-US" dirty="0"/>
              <a:t>で十分と考えてよい</a:t>
            </a:r>
            <a:r>
              <a:rPr lang="en-US" altLang="ja-JP" dirty="0"/>
              <a:t>. </a:t>
            </a:r>
            <a:r>
              <a:rPr lang="ja-JP" altLang="en-US" dirty="0"/>
              <a:t>手法は</a:t>
            </a:r>
            <a:r>
              <a:rPr lang="en-US" altLang="ja-JP" dirty="0"/>
              <a:t>HF</a:t>
            </a:r>
            <a:r>
              <a:rPr lang="ja-JP" altLang="en-US" dirty="0"/>
              <a:t>と</a:t>
            </a:r>
            <a:r>
              <a:rPr lang="en-US" altLang="ja-JP" dirty="0"/>
              <a:t>B3LYP</a:t>
            </a:r>
            <a:r>
              <a:rPr lang="ja-JP" altLang="en-US" dirty="0"/>
              <a:t>を比較せよ</a:t>
            </a:r>
            <a:r>
              <a:rPr lang="en-US" altLang="ja-JP" dirty="0"/>
              <a:t>. </a:t>
            </a:r>
            <a:r>
              <a:rPr lang="ja-JP" altLang="en-US" dirty="0"/>
              <a:t>非調和効果の計算には</a:t>
            </a:r>
            <a:r>
              <a:rPr lang="en-US" altLang="ja-JP" dirty="0"/>
              <a:t>`Freq=Anharmonic`</a:t>
            </a:r>
            <a:r>
              <a:rPr lang="ja-JP" altLang="en-US" dirty="0"/>
              <a:t>のオプションを用いる</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br>
              <a:rPr lang="en-US" altLang="ja-JP" dirty="0"/>
            </a:br>
            <a:r>
              <a:rPr lang="ja-JP" altLang="en-US" b="1" dirty="0">
                <a:solidFill>
                  <a:schemeClr val="accent4"/>
                </a:solidFill>
              </a:rPr>
              <a:t>➡ 電子相関と非調和の両方が重要</a:t>
            </a:r>
            <a:endParaRPr lang="en-US" altLang="ja-JP" b="1" dirty="0">
              <a:solidFill>
                <a:schemeClr val="accent4"/>
              </a:solidFill>
            </a:endParaRP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a:t>
            </a:r>
            <a:r>
              <a:rPr lang="en-US" altLang="ja-JP" sz="900" dirty="0"/>
              <a:t>https://webbook.nist.gov/cgi/cbook.cgi?ID=C7732185&amp;Mask=800#Electronic-Spec</a:t>
            </a:r>
            <a:endParaRPr kumimoji="1" lang="ja-JP" altLang="en-US" dirty="0"/>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61189370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examples/anharmonic/B3LYP.gjf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a:t>
                      </a:r>
                      <a:r>
                        <a:rPr kumimoji="1" lang="pt-BR" altLang="ja-JP" sz="1050" dirty="0">
                          <a:solidFill>
                            <a:schemeClr val="accent4">
                              <a:lumMod val="60000"/>
                              <a:lumOff val="40000"/>
                            </a:schemeClr>
                          </a:solidFill>
                          <a:latin typeface="Consolas" panose="020B0609020204030204" pitchFamily="49" charset="0"/>
                        </a:rPr>
                        <a:t>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H2O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examples/anharmonic/HF.gjf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4147.374  3980.346</a:t>
                      </a:r>
                    </a:p>
                    <a:p>
                      <a:r>
                        <a:rPr kumimoji="1" lang="pt-BR" altLang="ja-JP" sz="1050" dirty="0">
                          <a:solidFill>
                            <a:srgbClr val="D4D4D4"/>
                          </a:solidFill>
                          <a:latin typeface="Consolas" panose="020B0609020204030204" pitchFamily="49" charset="0"/>
                        </a:rPr>
                        <a:t>   2(1)      active      1747.815  1690.074</a:t>
                      </a:r>
                    </a:p>
                    <a:p>
                      <a:r>
                        <a:rPr kumimoji="1" lang="pt-BR" altLang="ja-JP" sz="1050" dirty="0">
                          <a:solidFill>
                            <a:srgbClr val="D4D4D4"/>
                          </a:solidFill>
                          <a:latin typeface="Consolas" panose="020B0609020204030204" pitchFamily="49" charset="0"/>
                        </a:rPr>
                        <a:t>   3(1)      active      4246.556  4067.312</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examples/anharmonic/B3LYP.gjf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93</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28800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2672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345714"/>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13" name="正方形/長方形 12">
            <a:extLst>
              <a:ext uri="{FF2B5EF4-FFF2-40B4-BE49-F238E27FC236}">
                <a16:creationId xmlns:a16="http://schemas.microsoft.com/office/drawing/2014/main" id="{A13DB9CF-59BE-C238-EF7A-8C59AA37C8BA}"/>
              </a:ext>
            </a:extLst>
          </p:cNvPr>
          <p:cNvSpPr/>
          <p:nvPr/>
        </p:nvSpPr>
        <p:spPr>
          <a:xfrm>
            <a:off x="2088000" y="2987987"/>
            <a:ext cx="2916000" cy="86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5" name="正方形/長方形 4">
            <a:extLst>
              <a:ext uri="{FF2B5EF4-FFF2-40B4-BE49-F238E27FC236}">
                <a16:creationId xmlns:a16="http://schemas.microsoft.com/office/drawing/2014/main" id="{368EFC26-1336-A132-2709-09BFFBA4A62C}"/>
              </a:ext>
            </a:extLst>
          </p:cNvPr>
          <p:cNvSpPr/>
          <p:nvPr/>
        </p:nvSpPr>
        <p:spPr>
          <a:xfrm>
            <a:off x="6792423" y="3004250"/>
            <a:ext cx="1745673" cy="174617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4" name="正方形/長方形 3">
            <a:extLst>
              <a:ext uri="{FF2B5EF4-FFF2-40B4-BE49-F238E27FC236}">
                <a16:creationId xmlns:a16="http://schemas.microsoft.com/office/drawing/2014/main" id="{80CDEAC7-10B2-CD18-28E8-66B973CED185}"/>
              </a:ext>
            </a:extLst>
          </p:cNvPr>
          <p:cNvSpPr/>
          <p:nvPr/>
        </p:nvSpPr>
        <p:spPr>
          <a:xfrm>
            <a:off x="468000" y="4150268"/>
            <a:ext cx="4536000" cy="54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3386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2"/>
          </p:nvPr>
        </p:nvSpPr>
        <p:spPr/>
        <p:txBody>
          <a:bodyPr/>
          <a:lstStyle/>
          <a:p>
            <a:fld id="{44CC7441-4F6D-4D99-AEAC-28C0433C7008}" type="slidenum">
              <a:rPr kumimoji="1" lang="ja-JP" altLang="en-US" smtClean="0"/>
              <a:pPr/>
              <a:t>94</a:t>
            </a:fld>
            <a:endParaRPr kumimoji="1" lang="ja-JP" altLang="en-US" dirty="0"/>
          </a:p>
        </p:txBody>
      </p:sp>
      <p:sp>
        <p:nvSpPr>
          <p:cNvPr id="10" name="テキスト プレースホルダー 9">
            <a:extLst>
              <a:ext uri="{FF2B5EF4-FFF2-40B4-BE49-F238E27FC236}">
                <a16:creationId xmlns:a16="http://schemas.microsoft.com/office/drawing/2014/main" id="{EDD735B9-86C3-2070-EFD9-11FFF7D540A8}"/>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44572A62-B50F-BCBB-D6C5-4C2310EBCE91}"/>
                  </a:ext>
                </a:extLst>
              </p:cNvPr>
              <p:cNvSpPr>
                <a:spLocks noGrp="1"/>
              </p:cNvSpPr>
              <p:nvPr>
                <p:ph idx="14"/>
              </p:nvPr>
            </p:nvSpPr>
            <p:spPr>
              <a:xfrm>
                <a:off x="3204000" y="2571748"/>
                <a:ext cx="2736000" cy="224726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a:p>
              <a:p>
                <a:endParaRPr lang="ja-JP" altLang="en-US" dirty="0"/>
              </a:p>
            </p:txBody>
          </p:sp>
        </mc:Choice>
        <mc:Fallback xmlns="">
          <p:sp>
            <p:nvSpPr>
              <p:cNvPr id="11" name="コンテンツ プレースホルダー 10">
                <a:extLst>
                  <a:ext uri="{FF2B5EF4-FFF2-40B4-BE49-F238E27FC236}">
                    <a16:creationId xmlns:a16="http://schemas.microsoft.com/office/drawing/2014/main" id="{44572A62-B50F-BCBB-D6C5-4C2310EBCE91}"/>
                  </a:ext>
                </a:extLst>
              </p:cNvPr>
              <p:cNvSpPr>
                <a:spLocks noGrp="1" noRot="1" noChangeAspect="1" noMove="1" noResize="1" noEditPoints="1" noAdjustHandles="1" noChangeArrowheads="1" noChangeShapeType="1" noTextEdit="1"/>
              </p:cNvSpPr>
              <p:nvPr>
                <p:ph idx="14"/>
              </p:nvPr>
            </p:nvSpPr>
            <p:spPr>
              <a:xfrm>
                <a:off x="3204000" y="2571748"/>
                <a:ext cx="2736000" cy="224726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11">
                <a:extLst>
                  <a:ext uri="{FF2B5EF4-FFF2-40B4-BE49-F238E27FC236}">
                    <a16:creationId xmlns:a16="http://schemas.microsoft.com/office/drawing/2014/main" id="{10F92D1A-0AE1-10F5-165B-5F4944598B6C}"/>
                  </a:ext>
                </a:extLst>
              </p:cNvPr>
              <p:cNvSpPr>
                <a:spLocks noGrp="1"/>
              </p:cNvSpPr>
              <p:nvPr>
                <p:ph idx="15"/>
              </p:nvPr>
            </p:nvSpPr>
            <p:spPr>
              <a:xfrm>
                <a:off x="5940000" y="2571748"/>
                <a:ext cx="2736000" cy="202021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  </m:t>
                      </m:r>
                      <m:r>
                        <a:rPr lang="en-US" altLang="ja-JP" i="1" smtClean="0">
                          <a:latin typeface="Cambria Math" panose="02040503050406030204" pitchFamily="18" charset="0"/>
                        </a:rPr>
                        <m:t>𝜇</m:t>
                      </m:r>
                      <m:r>
                        <a:rPr lang="en-US" altLang="ja-JP"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=1</m:t>
                      </m:r>
                    </m:oMath>
                  </m:oMathPara>
                </a14:m>
                <a:endParaRPr lang="ja-JP" altLang="en-US" dirty="0"/>
              </a:p>
            </p:txBody>
          </p:sp>
        </mc:Choice>
        <mc:Fallback xmlns="">
          <p:sp>
            <p:nvSpPr>
              <p:cNvPr id="12" name="コンテンツ プレースホルダー 11">
                <a:extLst>
                  <a:ext uri="{FF2B5EF4-FFF2-40B4-BE49-F238E27FC236}">
                    <a16:creationId xmlns:a16="http://schemas.microsoft.com/office/drawing/2014/main" id="{10F92D1A-0AE1-10F5-165B-5F4944598B6C}"/>
                  </a:ext>
                </a:extLst>
              </p:cNvPr>
              <p:cNvSpPr>
                <a:spLocks noGrp="1" noRot="1" noChangeAspect="1" noMove="1" noResize="1" noEditPoints="1" noAdjustHandles="1" noChangeArrowheads="1" noChangeShapeType="1" noTextEdit="1"/>
              </p:cNvSpPr>
              <p:nvPr>
                <p:ph idx="15"/>
              </p:nvPr>
            </p:nvSpPr>
            <p:spPr>
              <a:xfrm>
                <a:off x="5940000" y="2571748"/>
                <a:ext cx="2736000" cy="2020219"/>
              </a:xfrm>
              <a:blipFill>
                <a:blip r:embed="rId3"/>
                <a:stretch>
                  <a:fillRect/>
                </a:stretch>
              </a:blipFill>
            </p:spPr>
            <p:txBody>
              <a:bodyPr/>
              <a:lstStyle/>
              <a:p>
                <a:r>
                  <a:rPr lang="ja-JP" altLang="en-US">
                    <a:noFill/>
                  </a:rPr>
                  <a:t> </a:t>
                </a:r>
              </a:p>
            </p:txBody>
          </p:sp>
        </mc:Fallback>
      </mc:AlternateContent>
      <p:pic>
        <p:nvPicPr>
          <p:cNvPr id="15" name="コンテンツ プレースホルダー 24">
            <a:extLst>
              <a:ext uri="{FF2B5EF4-FFF2-40B4-BE49-F238E27FC236}">
                <a16:creationId xmlns:a16="http://schemas.microsoft.com/office/drawing/2014/main" id="{FAE7EF02-FF41-D13B-5EF6-47BB3A7606A5}"/>
              </a:ext>
            </a:extLst>
          </p:cNvPr>
          <p:cNvPicPr>
            <a:picLocks noGrp="1" noChangeAspect="1"/>
          </p:cNvPicPr>
          <p:nvPr>
            <p:ph idx="16"/>
          </p:nvPr>
        </p:nvPicPr>
        <p:blipFill>
          <a:blip r:embed="rId4">
            <a:extLst>
              <a:ext uri="{96DAC541-7B7A-43D3-8B79-37D633B846F1}">
                <asvg:svgBlip xmlns:asvg="http://schemas.microsoft.com/office/drawing/2016/SVG/main" r:embed="rId5"/>
              </a:ext>
            </a:extLst>
          </a:blip>
          <a:srcRect/>
          <a:stretch/>
        </p:blipFill>
        <p:spPr>
          <a:xfrm>
            <a:off x="3217395" y="842963"/>
            <a:ext cx="2736000" cy="2432001"/>
          </a:xfrm>
          <a:prstGeom prst="rect">
            <a:avLst/>
          </a:prstGeom>
          <a:noFill/>
          <a:ln>
            <a:noFill/>
          </a:ln>
        </p:spPr>
      </p:pic>
      <p:pic>
        <p:nvPicPr>
          <p:cNvPr id="16" name="コンテンツ プレースホルダー 18">
            <a:extLst>
              <a:ext uri="{FF2B5EF4-FFF2-40B4-BE49-F238E27FC236}">
                <a16:creationId xmlns:a16="http://schemas.microsoft.com/office/drawing/2014/main" id="{E1174C85-9373-24C0-B056-4D6D90F42B9B}"/>
              </a:ext>
            </a:extLst>
          </p:cNvPr>
          <p:cNvPicPr>
            <a:picLocks noGrp="1" noChangeAspect="1"/>
          </p:cNvPicPr>
          <p:nvPr>
            <p:ph idx="17"/>
          </p:nvPr>
        </p:nvPicPr>
        <p:blipFill>
          <a:blip r:embed="rId6">
            <a:extLst>
              <a:ext uri="{96DAC541-7B7A-43D3-8B79-37D633B846F1}">
                <asvg:svgBlip xmlns:asvg="http://schemas.microsoft.com/office/drawing/2016/SVG/main" r:embed="rId7"/>
              </a:ext>
            </a:extLst>
          </a:blip>
          <a:srcRect/>
          <a:stretch/>
        </p:blipFill>
        <p:spPr>
          <a:xfrm>
            <a:off x="5936993" y="842963"/>
            <a:ext cx="2752401" cy="2446579"/>
          </a:xfrm>
          <a:prstGeom prst="rect">
            <a:avLst/>
          </a:prstGeom>
        </p:spPr>
      </p:pic>
      <mc:AlternateContent xmlns:mc="http://schemas.openxmlformats.org/markup-compatibility/2006" xmlns:a14="http://schemas.microsoft.com/office/drawing/2010/main">
        <mc:Choice Requires="a14">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xmlns="">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8"/>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p:sp>
        <p:nvSpPr>
          <p:cNvPr id="19" name="テキスト ボックス 18">
            <a:extLst>
              <a:ext uri="{FF2B5EF4-FFF2-40B4-BE49-F238E27FC236}">
                <a16:creationId xmlns:a16="http://schemas.microsoft.com/office/drawing/2014/main" id="{14FACD20-783A-A3BF-85B1-C8F039F805A4}"/>
              </a:ext>
            </a:extLst>
          </p:cNvPr>
          <p:cNvSpPr txBox="1"/>
          <p:nvPr/>
        </p:nvSpPr>
        <p:spPr>
          <a:xfrm>
            <a:off x="3331915" y="3373073"/>
            <a:ext cx="5343771" cy="492443"/>
          </a:xfrm>
          <a:prstGeom prst="rect">
            <a:avLst/>
          </a:prstGeom>
          <a:noFill/>
        </p:spPr>
        <p:txBody>
          <a:bodyPr wrap="square">
            <a:spAutoFit/>
          </a:bodyPr>
          <a:lstStyle/>
          <a:p>
            <a:r>
              <a:rPr lang="ja-JP" altLang="en-US" sz="1300" dirty="0"/>
              <a:t>仮にばね定数（ポテンシャル）が同じだとしても</a:t>
            </a:r>
            <a:r>
              <a:rPr lang="en-US" altLang="ja-JP" sz="1300" dirty="0"/>
              <a:t>, </a:t>
            </a:r>
            <a:r>
              <a:rPr lang="ja-JP" altLang="en-US" sz="1300" dirty="0"/>
              <a:t>換算質量が大きくなることでエネルギーが下がる</a:t>
            </a:r>
            <a:r>
              <a:rPr lang="en-US" altLang="ja-JP" sz="1300" dirty="0"/>
              <a:t>.</a:t>
            </a:r>
            <a:endParaRPr lang="ja-JP" altLang="en-US" sz="1300" dirty="0"/>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991192" cy="2007331"/>
          </a:xfrm>
        </p:spPr>
        <p:txBody>
          <a:bodyPr/>
          <a:lstStyle/>
          <a:p>
            <a:r>
              <a:rPr lang="ja-JP" altLang="en-US" dirty="0"/>
              <a:t>物質中の原子をその同位体に置換</a:t>
            </a:r>
            <a:br>
              <a:rPr lang="en-US" altLang="ja-JP" dirty="0"/>
            </a:br>
            <a:r>
              <a:rPr lang="ja-JP" altLang="en-US" dirty="0"/>
              <a:t>することによって</a:t>
            </a:r>
            <a:r>
              <a:rPr lang="en-US" altLang="ja-JP" dirty="0"/>
              <a:t>, </a:t>
            </a:r>
            <a:r>
              <a:rPr lang="ja-JP" altLang="en-US" dirty="0"/>
              <a:t>その物質の性質</a:t>
            </a:r>
            <a:br>
              <a:rPr lang="en-US" altLang="ja-JP" dirty="0"/>
            </a:br>
            <a:r>
              <a:rPr lang="ja-JP" altLang="en-US" dirty="0"/>
              <a:t>が変化することを同位体効果という</a:t>
            </a:r>
            <a:r>
              <a:rPr lang="en-US" altLang="ja-JP" dirty="0"/>
              <a:t>.</a:t>
            </a:r>
            <a:r>
              <a:rPr lang="ja-JP" altLang="en-US" dirty="0"/>
              <a:t> 核が重くなると</a:t>
            </a:r>
            <a:r>
              <a:rPr lang="en-US" altLang="ja-JP" dirty="0"/>
              <a:t>, </a:t>
            </a: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振動数は小さく</a:t>
            </a:r>
            <a:r>
              <a:rPr lang="en-US" altLang="ja-JP" dirty="0"/>
              <a:t>(</a:t>
            </a:r>
            <a:r>
              <a:rPr lang="ja-JP" altLang="en-US" dirty="0"/>
              <a:t>波長は長く</a:t>
            </a:r>
            <a:r>
              <a:rPr lang="en-US" altLang="ja-JP" dirty="0"/>
              <a:t>)</a:t>
            </a:r>
            <a:r>
              <a:rPr lang="ja-JP" altLang="en-US" dirty="0"/>
              <a:t>なる</a:t>
            </a:r>
            <a:endParaRPr kumimoji="1" lang="en-US" altLang="ja-JP" dirty="0"/>
          </a:p>
          <a:p>
            <a:r>
              <a:rPr lang="ja-JP" altLang="en-US" dirty="0"/>
              <a:t>傾向がある</a:t>
            </a:r>
            <a:r>
              <a:rPr lang="en-US" altLang="ja-JP" dirty="0"/>
              <a:t>. </a:t>
            </a:r>
            <a:r>
              <a:rPr lang="ja-JP" altLang="en-US" dirty="0"/>
              <a:t>具体例：</a:t>
            </a:r>
            <a:endParaRPr lang="en-US" altLang="ja-JP" dirty="0"/>
          </a:p>
        </p:txBody>
      </p:sp>
    </p:spTree>
    <p:extLst>
      <p:ext uri="{BB962C8B-B14F-4D97-AF65-F5344CB8AC3E}">
        <p14:creationId xmlns:p14="http://schemas.microsoft.com/office/powerpoint/2010/main" val="42392386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演習：重水</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1296367"/>
          </a:xfrm>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同位体に置換しても電子状態</a:t>
            </a:r>
            <a:r>
              <a:rPr lang="en-US" altLang="ja-JP" dirty="0"/>
              <a:t>, </a:t>
            </a:r>
            <a:r>
              <a:rPr lang="ja-JP" altLang="en-US" dirty="0"/>
              <a:t>すなわち</a:t>
            </a:r>
            <a:r>
              <a:rPr lang="en-US" altLang="ja-JP" dirty="0"/>
              <a:t>PES</a:t>
            </a:r>
            <a:r>
              <a:rPr lang="ja-JP" altLang="en-US" dirty="0"/>
              <a:t>は完全に同じである</a:t>
            </a:r>
            <a:r>
              <a:rPr lang="en-US" altLang="ja-JP" dirty="0"/>
              <a:t>. </a:t>
            </a:r>
            <a:r>
              <a:rPr lang="ja-JP" altLang="en-US" dirty="0"/>
              <a:t>同じ</a:t>
            </a:r>
            <a:r>
              <a:rPr lang="en-US" altLang="ja-JP" dirty="0"/>
              <a:t>PES</a:t>
            </a:r>
            <a:r>
              <a:rPr lang="ja-JP" altLang="en-US" dirty="0"/>
              <a:t>上ではあるが</a:t>
            </a:r>
            <a:r>
              <a:rPr lang="en-US" altLang="ja-JP" dirty="0"/>
              <a:t>, Freq</a:t>
            </a:r>
            <a:r>
              <a:rPr lang="ja-JP" altLang="en-US" dirty="0"/>
              <a:t>計算では原子核の質量も考慮されるため</a:t>
            </a:r>
            <a:r>
              <a:rPr lang="en-US" altLang="ja-JP" dirty="0"/>
              <a:t>, </a:t>
            </a:r>
            <a:r>
              <a:rPr lang="ja-JP" altLang="en-US" dirty="0"/>
              <a:t>同位体効果の計算が可能である</a:t>
            </a:r>
            <a:r>
              <a:rPr lang="en-US" altLang="ja-JP" dirty="0"/>
              <a:t>. 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の振動数を比較せよ</a:t>
            </a:r>
            <a:r>
              <a:rPr lang="en-US" altLang="ja-JP" dirty="0"/>
              <a:t>. </a:t>
            </a: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https://webbook.nist.gov/cgi/cbook.cgi?ID=C7732185&amp;Mask=800#Electronic-Spec</a:t>
            </a:r>
          </a:p>
          <a:p>
            <a:r>
              <a:rPr kumimoji="1" lang="en-US" altLang="ja-JP" dirty="0"/>
              <a:t>[2] https://webbook.nist.gov/cgi/cbook.cgi?ID=C7789200&amp;Mask=800#Electronic-Spec</a:t>
            </a:r>
          </a:p>
          <a:p>
            <a:r>
              <a:rPr lang="ja-JP" altLang="en-US" dirty="0"/>
              <a:t>通常</a:t>
            </a:r>
            <a:r>
              <a:rPr lang="en-US" altLang="ja-JP" dirty="0"/>
              <a:t>, </a:t>
            </a:r>
            <a:r>
              <a:rPr lang="ja-JP" altLang="en-US" dirty="0"/>
              <a:t>水素は</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p>
          <a:p>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a:t>
            </a:r>
            <a:r>
              <a:rPr lang="en-US" altLang="ja-JP" dirty="0"/>
              <a:t>.</a:t>
            </a:r>
            <a:r>
              <a:rPr lang="ja-JP" altLang="en-US" dirty="0"/>
              <a:t> </a:t>
            </a:r>
            <a:r>
              <a:rPr lang="en-US" altLang="ja-JP" dirty="0"/>
              <a:t>IUPAC </a:t>
            </a:r>
            <a:r>
              <a:rPr lang="en-US" altLang="ja-JP" dirty="0" err="1"/>
              <a:t>RedBook</a:t>
            </a:r>
            <a:r>
              <a:rPr lang="en-US" altLang="ja-JP" dirty="0"/>
              <a:t>, </a:t>
            </a:r>
            <a:r>
              <a:rPr lang="pt-BR" altLang="ja-JP" dirty="0"/>
              <a:t>Nomenclature of Inorganic Chemistry IUPAC RECOMMENDATIONS 2005, RSC Publishing  </a:t>
            </a:r>
            <a:r>
              <a:rPr lang="en-US" altLang="ja-JP" dirty="0"/>
              <a:t>(2005), IR-3.3.2</a:t>
            </a:r>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188345256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examples/isotope/D2O.gjf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D2O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O(Iso=16)</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examples/isotope/H2O.out: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examples/isotope/D2O.out: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2758.704  2665.856</a:t>
                      </a:r>
                    </a:p>
                    <a:p>
                      <a:r>
                        <a:rPr kumimoji="1" lang="pt-BR" altLang="ja-JP" sz="1050" dirty="0">
                          <a:solidFill>
                            <a:srgbClr val="D4D4D4"/>
                          </a:solidFill>
                          <a:latin typeface="Consolas" panose="020B0609020204030204" pitchFamily="49" charset="0"/>
                        </a:rPr>
                        <a:t>   2(1)      active      1191.130  1161.570</a:t>
                      </a:r>
                    </a:p>
                    <a:p>
                      <a:r>
                        <a:rPr kumimoji="1" lang="pt-BR" altLang="ja-JP" sz="1050" dirty="0">
                          <a:solidFill>
                            <a:srgbClr val="D4D4D4"/>
                          </a:solidFill>
                          <a:latin typeface="Consolas" panose="020B0609020204030204" pitchFamily="49" charset="0"/>
                        </a:rPr>
                        <a:t>   3(1)      active      2878.634  2774.884</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95</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407042"/>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4" name="正方形/長方形 3">
            <a:extLst>
              <a:ext uri="{FF2B5EF4-FFF2-40B4-BE49-F238E27FC236}">
                <a16:creationId xmlns:a16="http://schemas.microsoft.com/office/drawing/2014/main" id="{ED179587-86E2-D68D-497A-11E7FEABBABB}"/>
              </a:ext>
            </a:extLst>
          </p:cNvPr>
          <p:cNvSpPr/>
          <p:nvPr/>
        </p:nvSpPr>
        <p:spPr>
          <a:xfrm>
            <a:off x="2088000" y="3574480"/>
            <a:ext cx="2916000" cy="57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7EC03C03-61B0-E4FF-E0C4-280324D07542}"/>
              </a:ext>
            </a:extLst>
          </p:cNvPr>
          <p:cNvSpPr/>
          <p:nvPr/>
        </p:nvSpPr>
        <p:spPr>
          <a:xfrm>
            <a:off x="6792423" y="3895492"/>
            <a:ext cx="1745673" cy="8549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6009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B0FD302B-E5E0-1E1D-1859-58314F10E29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9EE7E51E-C0AE-C8F6-9B94-0D83CAF09543}"/>
              </a:ext>
            </a:extLst>
          </p:cNvPr>
          <p:cNvPicPr>
            <a:picLocks noGrp="1" noChangeAspect="1"/>
          </p:cNvPicPr>
          <p:nvPr>
            <p:ph idx="14"/>
          </p:nvPr>
        </p:nvPicPr>
        <p:blipFill>
          <a:blip r:embed="rId2"/>
          <a:stretch>
            <a:fillRect/>
          </a:stretch>
        </p:blipFill>
        <p:spPr>
          <a:xfrm>
            <a:off x="4138216" y="842962"/>
            <a:ext cx="4537784" cy="3457575"/>
          </a:xfrm>
        </p:spPr>
      </p:pic>
      <p:sp>
        <p:nvSpPr>
          <p:cNvPr id="8" name="タイトル 7">
            <a:extLst>
              <a:ext uri="{FF2B5EF4-FFF2-40B4-BE49-F238E27FC236}">
                <a16:creationId xmlns:a16="http://schemas.microsoft.com/office/drawing/2014/main" id="{DE436DC9-D232-FC40-EEF4-957A988A3A91}"/>
              </a:ext>
            </a:extLst>
          </p:cNvPr>
          <p:cNvSpPr>
            <a:spLocks noGrp="1"/>
          </p:cNvSpPr>
          <p:nvPr>
            <p:ph type="title"/>
          </p:nvPr>
        </p:nvSpPr>
        <p:spPr/>
        <p:txBody>
          <a:bodyPr/>
          <a:lstStyle/>
          <a:p>
            <a:r>
              <a:rPr lang="ja-JP" altLang="en-US" dirty="0"/>
              <a:t>ラマンスペクトル</a:t>
            </a:r>
          </a:p>
        </p:txBody>
      </p:sp>
      <p:sp>
        <p:nvSpPr>
          <p:cNvPr id="7" name="スライド番号プレースホルダー 6">
            <a:extLst>
              <a:ext uri="{FF2B5EF4-FFF2-40B4-BE49-F238E27FC236}">
                <a16:creationId xmlns:a16="http://schemas.microsoft.com/office/drawing/2014/main" id="{954DEE7A-5064-F02E-4A7E-02C4E0BBCA76}"/>
              </a:ext>
            </a:extLst>
          </p:cNvPr>
          <p:cNvSpPr>
            <a:spLocks noGrp="1"/>
          </p:cNvSpPr>
          <p:nvPr>
            <p:ph type="sldNum" sz="quarter" idx="15"/>
          </p:nvPr>
        </p:nvSpPr>
        <p:spPr/>
        <p:txBody>
          <a:bodyPr/>
          <a:lstStyle/>
          <a:p>
            <a:fld id="{44CC7441-4F6D-4D99-AEAC-28C0433C7008}" type="slidenum">
              <a:rPr kumimoji="1" lang="ja-JP" altLang="en-US" smtClean="0"/>
              <a:pPr/>
              <a:t>96</a:t>
            </a:fld>
            <a:endParaRPr kumimoji="1" lang="ja-JP" altLang="en-US" dirty="0"/>
          </a:p>
        </p:txBody>
      </p:sp>
      <p:sp>
        <p:nvSpPr>
          <p:cNvPr id="9" name="コンテンツ プレースホルダー 8">
            <a:extLst>
              <a:ext uri="{FF2B5EF4-FFF2-40B4-BE49-F238E27FC236}">
                <a16:creationId xmlns:a16="http://schemas.microsoft.com/office/drawing/2014/main" id="{EDBFBC77-BECD-507D-F7A0-5F3F24136B71}"/>
              </a:ext>
            </a:extLst>
          </p:cNvPr>
          <p:cNvSpPr>
            <a:spLocks noGrp="1"/>
          </p:cNvSpPr>
          <p:nvPr>
            <p:ph idx="1"/>
          </p:nvPr>
        </p:nvSpPr>
        <p:spPr>
          <a:xfrm>
            <a:off x="468000" y="843750"/>
            <a:ext cx="3670216" cy="1296367"/>
          </a:xfrm>
        </p:spPr>
        <p:txBody>
          <a:bodyPr/>
          <a:lstStyle/>
          <a:p>
            <a:r>
              <a:rPr lang="ja-JP" altLang="en-US" dirty="0"/>
              <a:t>ラマンスペクトルを計算するには</a:t>
            </a:r>
            <a:r>
              <a:rPr lang="en-US" altLang="ja-JP" dirty="0"/>
              <a:t>IR</a:t>
            </a:r>
            <a:r>
              <a:rPr lang="ja-JP" altLang="en-US" dirty="0"/>
              <a:t>スペクトルの計算における</a:t>
            </a:r>
            <a:r>
              <a:rPr lang="en-US" altLang="ja-JP" dirty="0"/>
              <a:t>`Freq`</a:t>
            </a:r>
            <a:r>
              <a:rPr lang="ja-JP" altLang="en-US" dirty="0"/>
              <a:t>を</a:t>
            </a:r>
            <a:r>
              <a:rPr lang="en-US" altLang="ja-JP" dirty="0"/>
              <a:t>`Freq=Raman`</a:t>
            </a:r>
            <a:r>
              <a:rPr lang="ja-JP" altLang="en-US" dirty="0"/>
              <a:t>に置き換えればよい</a:t>
            </a:r>
            <a:r>
              <a:rPr lang="en-US" altLang="ja-JP" dirty="0"/>
              <a:t>. GaussView6</a:t>
            </a:r>
            <a:r>
              <a:rPr lang="ja-JP" altLang="en-US" dirty="0"/>
              <a:t>では右図のように指定する</a:t>
            </a:r>
            <a:r>
              <a:rPr lang="en-US" altLang="ja-JP" dirty="0"/>
              <a:t>. </a:t>
            </a:r>
            <a:r>
              <a:rPr lang="ja-JP" altLang="en-US" dirty="0"/>
              <a:t>結果は下図のように</a:t>
            </a:r>
            <a:r>
              <a:rPr lang="en-US" altLang="ja-JP" dirty="0"/>
              <a:t>IR</a:t>
            </a:r>
            <a:r>
              <a:rPr lang="ja-JP" altLang="en-US" dirty="0"/>
              <a:t>スペクトルの下に表示されているのでスクロールする</a:t>
            </a:r>
            <a:r>
              <a:rPr lang="en-US" altLang="ja-JP" dirty="0"/>
              <a:t>.</a:t>
            </a:r>
          </a:p>
        </p:txBody>
      </p:sp>
      <p:pic>
        <p:nvPicPr>
          <p:cNvPr id="17" name="グラフィックス 16" descr="カーソル 単色塗りつぶし">
            <a:extLst>
              <a:ext uri="{FF2B5EF4-FFF2-40B4-BE49-F238E27FC236}">
                <a16:creationId xmlns:a16="http://schemas.microsoft.com/office/drawing/2014/main" id="{8F5B19EC-D388-F30F-5113-7E570A525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570" y="2364113"/>
            <a:ext cx="415274" cy="415274"/>
          </a:xfrm>
          <a:prstGeom prst="rect">
            <a:avLst/>
          </a:prstGeom>
        </p:spPr>
      </p:pic>
      <p:pic>
        <p:nvPicPr>
          <p:cNvPr id="5" name="図 4">
            <a:extLst>
              <a:ext uri="{FF2B5EF4-FFF2-40B4-BE49-F238E27FC236}">
                <a16:creationId xmlns:a16="http://schemas.microsoft.com/office/drawing/2014/main" id="{3FBC8E80-2C4A-EB9F-669B-0CAB6E84C9BB}"/>
              </a:ext>
            </a:extLst>
          </p:cNvPr>
          <p:cNvPicPr>
            <a:picLocks noChangeAspect="1"/>
          </p:cNvPicPr>
          <p:nvPr/>
        </p:nvPicPr>
        <p:blipFill>
          <a:blip r:embed="rId5"/>
          <a:stretch>
            <a:fillRect/>
          </a:stretch>
        </p:blipFill>
        <p:spPr>
          <a:xfrm>
            <a:off x="467999" y="2267415"/>
            <a:ext cx="3589475" cy="2289137"/>
          </a:xfrm>
          <a:prstGeom prst="rect">
            <a:avLst/>
          </a:prstGeom>
        </p:spPr>
      </p:pic>
      <p:pic>
        <p:nvPicPr>
          <p:cNvPr id="6" name="グラフィックス 5" descr="カーソル 単色塗りつぶし">
            <a:extLst>
              <a:ext uri="{FF2B5EF4-FFF2-40B4-BE49-F238E27FC236}">
                <a16:creationId xmlns:a16="http://schemas.microsoft.com/office/drawing/2014/main" id="{86B14F4D-2FFF-E65B-6281-4AF72BCC5B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208" y="3668805"/>
            <a:ext cx="415274" cy="415274"/>
          </a:xfrm>
          <a:prstGeom prst="rect">
            <a:avLst/>
          </a:prstGeom>
        </p:spPr>
      </p:pic>
    </p:spTree>
    <p:extLst>
      <p:ext uri="{BB962C8B-B14F-4D97-AF65-F5344CB8AC3E}">
        <p14:creationId xmlns:p14="http://schemas.microsoft.com/office/powerpoint/2010/main" val="773602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a:xfrm>
            <a:off x="0" y="0"/>
            <a:ext cx="9144000" cy="468000"/>
          </a:xfrm>
        </p:spPr>
        <p:txBody>
          <a:bodyPr/>
          <a:lstStyle/>
          <a:p>
            <a:r>
              <a:rPr lang="ja-JP" altLang="en-US" dirty="0"/>
              <a:t>演習：ラマンスペクトル</a:t>
            </a:r>
          </a:p>
        </p:txBody>
      </p:sp>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313" y="842963"/>
                <a:ext cx="2735262" cy="3927857"/>
              </a:xfrm>
            </p:spPr>
            <p:txBody>
              <a:bodyPr/>
              <a:lstStyle/>
              <a:p>
                <a:r>
                  <a:rPr lang="ja-JP" altLang="en-US" dirty="0"/>
                  <a:t>任意の分子の構造異性体のエネルギー</a:t>
                </a:r>
                <a:r>
                  <a:rPr lang="en-US" altLang="ja-JP" dirty="0"/>
                  <a:t>, IR</a:t>
                </a:r>
                <a:r>
                  <a:rPr lang="ja-JP" altLang="en-US" dirty="0"/>
                  <a:t>スペクトル</a:t>
                </a:r>
                <a:r>
                  <a:rPr lang="en-US" altLang="ja-JP" dirty="0"/>
                  <a:t>, </a:t>
                </a:r>
                <a:r>
                  <a:rPr lang="ja-JP" altLang="en-US" dirty="0"/>
                  <a:t>ラマンスペクトルを比較せよ</a:t>
                </a:r>
                <a:r>
                  <a:rPr lang="en-US" altLang="ja-JP" dirty="0"/>
                  <a:t>. </a:t>
                </a:r>
                <a:r>
                  <a:rPr lang="ja-JP" altLang="en-US" dirty="0"/>
                  <a:t>例：</a:t>
                </a:r>
                <a:br>
                  <a:rPr lang="en-US" altLang="ja-JP" dirty="0"/>
                </a:br>
                <a:endParaRPr lang="en-US" altLang="ja-JP" dirty="0"/>
              </a:p>
              <a:p>
                <a:br>
                  <a:rPr lang="en-US" altLang="ja-JP" dirty="0"/>
                </a:br>
                <a:br>
                  <a:rPr lang="en-US" altLang="ja-JP" dirty="0"/>
                </a:br>
                <a:br>
                  <a:rPr lang="en-US" altLang="ja-JP" dirty="0"/>
                </a:br>
                <a:r>
                  <a:rPr lang="en-US" altLang="ja-JP" dirty="0"/>
                  <a:t>    Anthracene</a:t>
                </a:r>
                <a:r>
                  <a:rPr lang="ja-JP" altLang="en-US" dirty="0"/>
                  <a:t>       </a:t>
                </a:r>
                <a:r>
                  <a:rPr lang="en-US" altLang="ja-JP" dirty="0"/>
                  <a:t>Phenanthrene</a:t>
                </a:r>
              </a:p>
              <a:p>
                <a:r>
                  <a:rPr lang="ja-JP" altLang="en-US" dirty="0"/>
                  <a:t>  －</a:t>
                </a:r>
                <a:r>
                  <a:rPr lang="en-US" altLang="ja-JP" dirty="0"/>
                  <a:t>539.5</a:t>
                </a:r>
                <a:r>
                  <a:rPr lang="en-US" altLang="ja-JP" dirty="0">
                    <a:solidFill>
                      <a:schemeClr val="accent4"/>
                    </a:solidFill>
                  </a:rPr>
                  <a:t>46261</a:t>
                </a:r>
                <a:r>
                  <a:rPr lang="en-US" altLang="ja-JP" dirty="0"/>
                  <a:t>  &gt; </a:t>
                </a:r>
                <a:r>
                  <a:rPr lang="ja-JP" altLang="en-US" dirty="0"/>
                  <a:t>－</a:t>
                </a:r>
                <a:r>
                  <a:rPr lang="en-US" altLang="ja-JP" dirty="0"/>
                  <a:t>539.5</a:t>
                </a:r>
                <a:r>
                  <a:rPr lang="en-US" altLang="ja-JP" dirty="0">
                    <a:solidFill>
                      <a:schemeClr val="accent4"/>
                    </a:solidFill>
                  </a:rPr>
                  <a:t>54442</a:t>
                </a:r>
              </a:p>
              <a:p>
                <a:r>
                  <a:rPr lang="ja-JP" altLang="en-US" dirty="0"/>
                  <a:t>上記は</a:t>
                </a:r>
                <a:r>
                  <a:rPr kumimoji="1" lang="en-US" altLang="ja-JP" dirty="0"/>
                  <a:t>B3LYP/6-31G(</a:t>
                </a:r>
                <a:r>
                  <a:rPr kumimoji="1" lang="en-US" altLang="ja-JP" dirty="0" err="1"/>
                  <a:t>d,p</a:t>
                </a:r>
                <a:r>
                  <a:rPr kumimoji="1" lang="en-US" altLang="ja-JP" dirty="0"/>
                  <a:t>)</a:t>
                </a:r>
                <a:r>
                  <a:rPr kumimoji="1" lang="ja-JP" altLang="en-US" dirty="0"/>
                  <a:t>で最適化したエネルギー</a:t>
                </a:r>
                <a:r>
                  <a:rPr kumimoji="1" lang="en-US" altLang="ja-JP" dirty="0"/>
                  <a:t>E(RB3LYP)</a:t>
                </a:r>
                <a:r>
                  <a:rPr kumimoji="1" lang="ja-JP" altLang="en-US" dirty="0"/>
                  <a:t>である</a:t>
                </a:r>
                <a:r>
                  <a:rPr kumimoji="1" lang="en-US" altLang="ja-JP" dirty="0"/>
                  <a:t>. </a:t>
                </a:r>
                <a:r>
                  <a:rPr lang="ja-JP" altLang="en-US" dirty="0"/>
                  <a:t>構造異性体の</a:t>
                </a:r>
                <a:r>
                  <a:rPr kumimoji="1" lang="ja-JP" altLang="en-US" dirty="0"/>
                  <a:t>エネルギー差が</a:t>
                </a:r>
                <a14:m>
                  <m:oMath xmlns:m="http://schemas.openxmlformats.org/officeDocument/2006/math">
                    <m:r>
                      <m:rPr>
                        <m:sty m:val="p"/>
                      </m:rPr>
                      <a:rPr kumimoji="1" lang="en-US" altLang="ja-JP" b="0" i="0" smtClean="0">
                        <a:latin typeface="Cambria Math" panose="02040503050406030204" pitchFamily="18" charset="0"/>
                      </a:rPr>
                      <m:t>m</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m:rPr>
                            <m:sty m:val="p"/>
                          </m:rPr>
                          <a:rPr kumimoji="1" lang="en-US" altLang="ja-JP" b="0" i="0" smtClean="0">
                            <a:latin typeface="Cambria Math" panose="02040503050406030204" pitchFamily="18" charset="0"/>
                          </a:rPr>
                          <m:t>h</m:t>
                        </m:r>
                      </m:sub>
                    </m:sSub>
                  </m:oMath>
                </a14:m>
                <a:r>
                  <a:rPr kumimoji="1" lang="ja-JP" altLang="en-US" dirty="0"/>
                  <a:t>スケールであることや</a:t>
                </a:r>
                <a:r>
                  <a:rPr kumimoji="1" lang="en-US" altLang="ja-JP" dirty="0"/>
                  <a:t>, </a:t>
                </a:r>
                <a:r>
                  <a:rPr lang="en-US" altLang="ja-JP" dirty="0"/>
                  <a:t>C-C</a:t>
                </a:r>
                <a:br>
                  <a:rPr lang="en-US" altLang="ja-JP" dirty="0"/>
                </a:br>
                <a:r>
                  <a:rPr lang="ja-JP" altLang="en-US" dirty="0"/>
                  <a:t>伸縮がラマン活性だが赤外活性ではないことなどが確認できる</a:t>
                </a:r>
                <a:r>
                  <a:rPr lang="en-US" altLang="ja-JP" dirty="0"/>
                  <a:t>.</a:t>
                </a:r>
              </a:p>
            </p:txBody>
          </p:sp>
        </mc:Choice>
        <mc:Fallback xmlns="">
          <p:sp>
            <p:nvSpPr>
              <p:cNvPr id="2" name="コンテンツ プレースホルダー 1">
                <a:extLst>
                  <a:ext uri="{FF2B5EF4-FFF2-40B4-BE49-F238E27FC236}">
                    <a16:creationId xmlns:a16="http://schemas.microsoft.com/office/drawing/2014/main" id="{52CA7CA5-7D31-EFF8-36A8-2ABCFF479EBE}"/>
                  </a:ext>
                </a:extLst>
              </p:cNvPr>
              <p:cNvSpPr>
                <a:spLocks noGrp="1" noRot="1" noChangeAspect="1" noMove="1" noResize="1" noEditPoints="1" noAdjustHandles="1" noChangeArrowheads="1" noChangeShapeType="1" noTextEdit="1"/>
              </p:cNvSpPr>
              <p:nvPr>
                <p:ph idx="1"/>
              </p:nvPr>
            </p:nvSpPr>
            <p:spPr>
              <a:xfrm>
                <a:off x="468313" y="842963"/>
                <a:ext cx="2735262" cy="3927857"/>
              </a:xfrm>
              <a:blipFill>
                <a:blip r:embed="rId3"/>
                <a:stretch>
                  <a:fillRect b="-155"/>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a:xfrm>
            <a:off x="0" y="4675500"/>
            <a:ext cx="9144000" cy="468000"/>
          </a:xfrm>
        </p:spPr>
        <p:txBody>
          <a:bodyPr/>
          <a:lstStyle/>
          <a:p>
            <a:r>
              <a:rPr lang="ja-JP" altLang="en-US" dirty="0"/>
              <a:t>アントラセンよりもフェナントラセンの方が安定であることは次の文献とも一致する</a:t>
            </a:r>
            <a:r>
              <a:rPr lang="en-US" altLang="ja-JP" dirty="0"/>
              <a:t>.</a:t>
            </a:r>
            <a:r>
              <a:rPr lang="ja-JP" altLang="en-US" dirty="0"/>
              <a:t> </a:t>
            </a:r>
            <a:r>
              <a:rPr lang="en-US" altLang="ja-JP" dirty="0"/>
              <a:t>https://www.chem.sci.osaka-u.ac.jp/lab/micro/report/rcmt/2000/2000-res25.pdf</a:t>
            </a:r>
            <a:endParaRPr lang="ja-JP" altLang="en-US" dirty="0"/>
          </a:p>
        </p:txBody>
      </p:sp>
      <p:pic>
        <p:nvPicPr>
          <p:cNvPr id="12" name="コンテンツ プレースホルダー 11">
            <a:extLst>
              <a:ext uri="{FF2B5EF4-FFF2-40B4-BE49-F238E27FC236}">
                <a16:creationId xmlns:a16="http://schemas.microsoft.com/office/drawing/2014/main" id="{D5507590-ED69-06F0-138D-1F57D902F786}"/>
              </a:ext>
            </a:extLst>
          </p:cNvPr>
          <p:cNvPicPr>
            <a:picLocks noGrp="1" noChangeAspect="1"/>
          </p:cNvPicPr>
          <p:nvPr>
            <p:ph idx="14"/>
          </p:nvPr>
        </p:nvPicPr>
        <p:blipFill>
          <a:blip r:embed="rId4"/>
          <a:stretch>
            <a:fillRect/>
          </a:stretch>
        </p:blipFill>
        <p:spPr>
          <a:xfrm>
            <a:off x="3203575" y="888553"/>
            <a:ext cx="5472113" cy="1637606"/>
          </a:xfrm>
        </p:spPr>
      </p:pic>
      <p:pic>
        <p:nvPicPr>
          <p:cNvPr id="17" name="コンテンツ プレースホルダー 16">
            <a:extLst>
              <a:ext uri="{FF2B5EF4-FFF2-40B4-BE49-F238E27FC236}">
                <a16:creationId xmlns:a16="http://schemas.microsoft.com/office/drawing/2014/main" id="{4C9C8632-74EC-AB74-540E-0B600DC13C93}"/>
              </a:ext>
            </a:extLst>
          </p:cNvPr>
          <p:cNvPicPr>
            <a:picLocks noGrp="1" noChangeAspect="1"/>
          </p:cNvPicPr>
          <p:nvPr>
            <p:ph idx="15"/>
          </p:nvPr>
        </p:nvPicPr>
        <p:blipFill>
          <a:blip r:embed="rId5"/>
          <a:stretch>
            <a:fillRect/>
          </a:stretch>
        </p:blipFill>
        <p:spPr>
          <a:xfrm>
            <a:off x="3203575" y="2619578"/>
            <a:ext cx="5472113" cy="1633132"/>
          </a:xfrm>
        </p:spPr>
      </p:pic>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97</a:t>
            </a:fld>
            <a:endParaRPr lang="ja-JP" altLang="en-US" dirty="0"/>
          </a:p>
        </p:txBody>
      </p:sp>
      <p:pic>
        <p:nvPicPr>
          <p:cNvPr id="15" name="グラフィックス 14">
            <a:extLst>
              <a:ext uri="{FF2B5EF4-FFF2-40B4-BE49-F238E27FC236}">
                <a16:creationId xmlns:a16="http://schemas.microsoft.com/office/drawing/2014/main" id="{984FF2A5-7648-A9C7-0614-2AB89E8F0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89" y="2020022"/>
            <a:ext cx="1226820" cy="495300"/>
          </a:xfrm>
          <a:prstGeom prst="rect">
            <a:avLst/>
          </a:prstGeom>
        </p:spPr>
      </p:pic>
      <p:pic>
        <p:nvPicPr>
          <p:cNvPr id="19" name="グラフィックス 18">
            <a:extLst>
              <a:ext uri="{FF2B5EF4-FFF2-40B4-BE49-F238E27FC236}">
                <a16:creationId xmlns:a16="http://schemas.microsoft.com/office/drawing/2014/main" id="{87B5F84C-6587-618D-B89E-4E860C02FE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9429" y="1669502"/>
            <a:ext cx="1028700" cy="845820"/>
          </a:xfrm>
          <a:prstGeom prst="rect">
            <a:avLst/>
          </a:prstGeom>
        </p:spPr>
      </p:pic>
      <p:sp>
        <p:nvSpPr>
          <p:cNvPr id="20" name="テキスト ボックス 19">
            <a:extLst>
              <a:ext uri="{FF2B5EF4-FFF2-40B4-BE49-F238E27FC236}">
                <a16:creationId xmlns:a16="http://schemas.microsoft.com/office/drawing/2014/main" id="{FD19B73F-9A6F-C0A8-1ECF-FAC3C44BDB81}"/>
              </a:ext>
            </a:extLst>
          </p:cNvPr>
          <p:cNvSpPr txBox="1"/>
          <p:nvPr/>
        </p:nvSpPr>
        <p:spPr>
          <a:xfrm>
            <a:off x="7446310" y="1327589"/>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21" name="テキスト ボックス 20">
            <a:extLst>
              <a:ext uri="{FF2B5EF4-FFF2-40B4-BE49-F238E27FC236}">
                <a16:creationId xmlns:a16="http://schemas.microsoft.com/office/drawing/2014/main" id="{70732AA0-1052-8562-469B-0EFBED80EF76}"/>
              </a:ext>
            </a:extLst>
          </p:cNvPr>
          <p:cNvSpPr txBox="1"/>
          <p:nvPr/>
        </p:nvSpPr>
        <p:spPr>
          <a:xfrm>
            <a:off x="5349256" y="2886116"/>
            <a:ext cx="911038"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伸縮</a:t>
            </a:r>
            <a:endParaRPr lang="ja-JP" altLang="en-US" sz="1300" dirty="0"/>
          </a:p>
        </p:txBody>
      </p:sp>
      <p:sp>
        <p:nvSpPr>
          <p:cNvPr id="22" name="テキスト ボックス 21">
            <a:extLst>
              <a:ext uri="{FF2B5EF4-FFF2-40B4-BE49-F238E27FC236}">
                <a16:creationId xmlns:a16="http://schemas.microsoft.com/office/drawing/2014/main" id="{2D4749E4-95C1-2B9F-A3DC-D9B43613DA36}"/>
              </a:ext>
            </a:extLst>
          </p:cNvPr>
          <p:cNvSpPr txBox="1"/>
          <p:nvPr/>
        </p:nvSpPr>
        <p:spPr>
          <a:xfrm>
            <a:off x="4210737" y="1441892"/>
            <a:ext cx="1224133"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面外変角</a:t>
            </a:r>
            <a:endParaRPr lang="ja-JP" altLang="en-US" sz="1300" dirty="0"/>
          </a:p>
        </p:txBody>
      </p:sp>
      <p:sp>
        <p:nvSpPr>
          <p:cNvPr id="23" name="テキスト ボックス 22">
            <a:extLst>
              <a:ext uri="{FF2B5EF4-FFF2-40B4-BE49-F238E27FC236}">
                <a16:creationId xmlns:a16="http://schemas.microsoft.com/office/drawing/2014/main" id="{10A9A591-C047-F044-5B30-69B6BE451C75}"/>
              </a:ext>
            </a:extLst>
          </p:cNvPr>
          <p:cNvSpPr txBox="1"/>
          <p:nvPr/>
        </p:nvSpPr>
        <p:spPr>
          <a:xfrm>
            <a:off x="7336492" y="3032310"/>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4" name="テキスト ボックス 3">
            <a:extLst>
              <a:ext uri="{FF2B5EF4-FFF2-40B4-BE49-F238E27FC236}">
                <a16:creationId xmlns:a16="http://schemas.microsoft.com/office/drawing/2014/main" id="{7A9171EC-4C52-E523-369D-2104F75239DD}"/>
              </a:ext>
            </a:extLst>
          </p:cNvPr>
          <p:cNvSpPr txBox="1"/>
          <p:nvPr/>
        </p:nvSpPr>
        <p:spPr>
          <a:xfrm>
            <a:off x="4714704" y="1706935"/>
            <a:ext cx="1224133"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面外変角</a:t>
            </a:r>
            <a:endParaRPr lang="ja-JP" altLang="en-US" sz="1300" dirty="0"/>
          </a:p>
        </p:txBody>
      </p:sp>
    </p:spTree>
    <p:extLst>
      <p:ext uri="{BB962C8B-B14F-4D97-AF65-F5344CB8AC3E}">
        <p14:creationId xmlns:p14="http://schemas.microsoft.com/office/powerpoint/2010/main" val="241991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kumimoji="1" lang="ja-JP" altLang="en-US" dirty="0"/>
              <a:t>化学反応</a:t>
            </a:r>
          </a:p>
        </p:txBody>
      </p:sp>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r>
              <a:rPr kumimoji="1" lang="ja-JP" altLang="en-US" dirty="0"/>
              <a:t>水素の燃焼を題材として反応エンタルピーの計算方法を解説する</a:t>
            </a:r>
            <a:r>
              <a:rPr kumimoji="1" lang="en-US" altLang="ja-JP" dirty="0"/>
              <a:t>. </a:t>
            </a:r>
            <a:r>
              <a:rPr kumimoji="1" lang="ja-JP" altLang="en-US" dirty="0"/>
              <a:t>窒素の水素化を題材として零点振動エネルギーの重要性に関連した教科書の問題を検証する</a:t>
            </a:r>
            <a:r>
              <a:rPr kumimoji="1" lang="en-US" altLang="ja-JP" dirty="0"/>
              <a:t>.</a:t>
            </a:r>
            <a:endParaRPr kumimoji="1" lang="ja-JP" altLang="en-US" dirty="0"/>
          </a:p>
        </p:txBody>
      </p:sp>
    </p:spTree>
    <p:extLst>
      <p:ext uri="{BB962C8B-B14F-4D97-AF65-F5344CB8AC3E}">
        <p14:creationId xmlns:p14="http://schemas.microsoft.com/office/powerpoint/2010/main" val="170049039"/>
      </p:ext>
    </p:extLst>
  </p:cSld>
  <p:clrMapOvr>
    <a:masterClrMapping/>
  </p:clrMapOvr>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146603</TotalTime>
  <Words>30314</Words>
  <Application>Microsoft Office PowerPoint</Application>
  <PresentationFormat>画面に合わせる (16:9)</PresentationFormat>
  <Paragraphs>4675</Paragraphs>
  <Slides>146</Slides>
  <Notes>70</Notes>
  <HiddenSlides>27</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146</vt:i4>
      </vt:variant>
    </vt:vector>
  </HeadingPairs>
  <TitlesOfParts>
    <vt:vector size="160" baseType="lpstr">
      <vt:lpstr>Google Sans</vt:lpstr>
      <vt:lpstr>STIXMathJax_Main</vt:lpstr>
      <vt:lpstr>STIXMathJax_Main-bold</vt:lpstr>
      <vt:lpstr>STIXMathJax_Normal-bold</vt:lpstr>
      <vt:lpstr>游ゴシック</vt:lpstr>
      <vt:lpstr>游ゴシック</vt:lpstr>
      <vt:lpstr>游明朝</vt:lpstr>
      <vt:lpstr>Arial</vt:lpstr>
      <vt:lpstr>Cambria Math</vt:lpstr>
      <vt:lpstr>Consolas</vt:lpstr>
      <vt:lpstr>Georgia</vt:lpstr>
      <vt:lpstr>Lora</vt:lpstr>
      <vt:lpstr>Montserrat</vt:lpstr>
      <vt:lpstr>ohno20240219</vt:lpstr>
      <vt:lpstr>Gaussian講習会 2025</vt:lpstr>
      <vt:lpstr>資料について</vt:lpstr>
      <vt:lpstr>著作権について</vt:lpstr>
      <vt:lpstr>目次</vt:lpstr>
      <vt:lpstr>はじめに</vt:lpstr>
      <vt:lpstr>こんな計算はダメだ</vt:lpstr>
      <vt:lpstr>目標</vt:lpstr>
      <vt:lpstr>教科書の紹介 (1/2)</vt:lpstr>
      <vt:lpstr>教科書の紹介 (2/2)</vt:lpstr>
      <vt:lpstr>計算手法の分類</vt:lpstr>
      <vt:lpstr>インプットファイルの比較</vt:lpstr>
      <vt:lpstr>単位について</vt:lpstr>
      <vt:lpstr>原子単位のよくある間違い</vt:lpstr>
      <vt:lpstr>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演習：インプットファイルの書き換え</vt:lpstr>
      <vt:lpstr>構造最適化</vt:lpstr>
      <vt:lpstr>振動解析 </vt:lpstr>
      <vt:lpstr>GaussView6の使い方</vt:lpstr>
      <vt:lpstr>計算のセットアップ</vt:lpstr>
      <vt:lpstr>結果の見方</vt:lpstr>
      <vt:lpstr>確認すべきところ</vt:lpstr>
      <vt:lpstr>軌道の可視化</vt:lpstr>
      <vt:lpstr>演習：結合次数</vt:lpstr>
      <vt:lpstr>C₂H₄の例</vt:lpstr>
      <vt:lpstr>演習：分子モデリング</vt:lpstr>
      <vt:lpstr>結果 (1/2)</vt:lpstr>
      <vt:lpstr>結果 (2/2)</vt:lpstr>
      <vt:lpstr>データベースの紹介</vt:lpstr>
      <vt:lpstr>演習：PubChem</vt:lpstr>
      <vt:lpstr>結果</vt:lpstr>
      <vt:lpstr>演習：フロンティア軌道理論</vt:lpstr>
      <vt:lpstr>Hartree-Fock法</vt:lpstr>
      <vt:lpstr>ハミルトニアン</vt:lpstr>
      <vt:lpstr>Born-Oppenheimer近似とポテンシャルエネルギー曲線</vt:lpstr>
      <vt:lpstr>Hartree-Fock近似</vt:lpstr>
      <vt:lpstr>変分原理</vt:lpstr>
      <vt:lpstr>STO-nG基底関数</vt:lpstr>
      <vt:lpstr>Pople系</vt:lpstr>
      <vt:lpstr>Danning系</vt:lpstr>
      <vt:lpstr>いろいろな基底関数</vt:lpstr>
      <vt:lpstr>基底関数の内訳</vt:lpstr>
      <vt:lpstr>Hartree-Fock極限と相関エネルギー</vt:lpstr>
      <vt:lpstr>CI法を使ってみる</vt:lpstr>
      <vt:lpstr>相関法</vt:lpstr>
      <vt:lpstr>相関エネルギーの取り込み</vt:lpstr>
      <vt:lpstr>水素原子HにおけるHF極限・電子相関</vt:lpstr>
      <vt:lpstr>水素分子イオンH₂⁺におけるHF極限・電子相関</vt:lpstr>
      <vt:lpstr>水素分子H₂におけるHF極限・電子相関</vt:lpstr>
      <vt:lpstr>窒素分子N₂におけるHF極限・電子相関</vt:lpstr>
      <vt:lpstr>相関エネルギーは重要か？</vt:lpstr>
      <vt:lpstr>いろいろな計算手法</vt:lpstr>
      <vt:lpstr>いろいろな手法を使ってみよう</vt:lpstr>
      <vt:lpstr>密度汎関数法</vt:lpstr>
      <vt:lpstr>いろいろな汎関数</vt:lpstr>
      <vt:lpstr>DFTが変分原理を破る例：水素分子H2</vt:lpstr>
      <vt:lpstr>DFTが変分原理を破る例：窒素分子N2</vt:lpstr>
      <vt:lpstr>分散力補正 (1/2)</vt:lpstr>
      <vt:lpstr>分散力補正 (2/2)</vt:lpstr>
      <vt:lpstr>分子間力</vt:lpstr>
      <vt:lpstr>構造最適化</vt:lpstr>
      <vt:lpstr>ポテンシャルエネルギー曲線と構造最適化</vt:lpstr>
      <vt:lpstr>GaussView6での構造最適化 (1/2)</vt:lpstr>
      <vt:lpstr>GaussView6での構造最適化 (2/2)</vt:lpstr>
      <vt:lpstr>H2のエネルギー</vt:lpstr>
      <vt:lpstr>H2の平衡結合長</vt:lpstr>
      <vt:lpstr>H2の平衡結合長（電子相関を取り込んだ場合）</vt:lpstr>
      <vt:lpstr>平衡結合長と期待値のズレ</vt:lpstr>
      <vt:lpstr>演習：二原子分子</vt:lpstr>
      <vt:lpstr>H2Oの結合長</vt:lpstr>
      <vt:lpstr>H2Oの結合角</vt:lpstr>
      <vt:lpstr>10電子系の結合長（CH4, NH3）</vt:lpstr>
      <vt:lpstr>10電子系の結合長（H2O, FH）</vt:lpstr>
      <vt:lpstr>NMRの計算例 C2H4</vt:lpstr>
      <vt:lpstr>NMRスペクトル</vt:lpstr>
      <vt:lpstr>演習：化学シフト</vt:lpstr>
      <vt:lpstr>溶媒効果</vt:lpstr>
      <vt:lpstr>演習：アンモニア水</vt:lpstr>
      <vt:lpstr>演習：周期的境界条件</vt:lpstr>
      <vt:lpstr>振動解析</vt:lpstr>
      <vt:lpstr>零点振動エネルギー（ZPE）</vt:lpstr>
      <vt:lpstr>調和振動子近似</vt:lpstr>
      <vt:lpstr>調和近似の実例</vt:lpstr>
      <vt:lpstr>演習：零点振動エネルギー</vt:lpstr>
      <vt:lpstr>演習：H2Oの基準振動モード</vt:lpstr>
      <vt:lpstr>演習：IRスペクトル</vt:lpstr>
      <vt:lpstr>調和振動と非調和振動の相違点</vt:lpstr>
      <vt:lpstr>演習：非調和振動解析</vt:lpstr>
      <vt:lpstr>同位体効果</vt:lpstr>
      <vt:lpstr>演習：重水</vt:lpstr>
      <vt:lpstr>ラマンスペクトル</vt:lpstr>
      <vt:lpstr>演習：ラマンスペクトル</vt:lpstr>
      <vt:lpstr>化学反応</vt:lpstr>
      <vt:lpstr>エンタルピー</vt:lpstr>
      <vt:lpstr>反応エンタルピー</vt:lpstr>
      <vt:lpstr>演習：アンモニア合成</vt:lpstr>
      <vt:lpstr>遷移状態</vt:lpstr>
      <vt:lpstr>活性化エネルギー</vt:lpstr>
      <vt:lpstr>演習：遷移状態の探索</vt:lpstr>
      <vt:lpstr>IRC計算</vt:lpstr>
      <vt:lpstr>演習：異性化反応</vt:lpstr>
      <vt:lpstr>演習：Walden反転</vt:lpstr>
      <vt:lpstr>演習：SN2反応</vt:lpstr>
      <vt:lpstr>電子励起</vt:lpstr>
      <vt:lpstr>一重項と三重項</vt:lpstr>
      <vt:lpstr>演習：酸素</vt:lpstr>
      <vt:lpstr>吸光・蛍光の計算方法</vt:lpstr>
      <vt:lpstr>CIS法</vt:lpstr>
      <vt:lpstr>演習：UV-Visスペクトル</vt:lpstr>
      <vt:lpstr>演習：炎色反応</vt:lpstr>
      <vt:lpstr>分子の吸収波長</vt:lpstr>
      <vt:lpstr>分子の蛍光波長</vt:lpstr>
      <vt:lpstr>演習：オゾン層</vt:lpstr>
      <vt:lpstr>CASSCF法</vt:lpstr>
      <vt:lpstr>おわりに</vt:lpstr>
      <vt:lpstr>よくあるエラーの原因</vt:lpstr>
      <vt:lpstr>伝えきれなったこと</vt:lpstr>
      <vt:lpstr>最終課題</vt:lpstr>
      <vt:lpstr>付録：基底関数</vt:lpstr>
      <vt:lpstr>変分原理は何を保証するか？</vt:lpstr>
      <vt:lpstr>演習：STO-1G基底関数の導出</vt:lpstr>
      <vt:lpstr>演習：基底関数</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lpstr>付録：その他</vt:lpstr>
      <vt:lpstr>我々は何がしたいのか？</vt:lpstr>
      <vt:lpstr>Hartree-Fock法は時代遅れでは？</vt:lpstr>
      <vt:lpstr>SCANオプション</vt:lpstr>
      <vt:lpstr>H₂のPEC</vt:lpstr>
      <vt:lpstr>演習：Li₂のPEC</vt:lpstr>
      <vt:lpstr>収束判定オプション</vt:lpstr>
      <vt:lpstr>調和振動子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2185</cp:revision>
  <dcterms:created xsi:type="dcterms:W3CDTF">2020-10-20T15:30:40Z</dcterms:created>
  <dcterms:modified xsi:type="dcterms:W3CDTF">2025-02-20T00:57:46Z</dcterms:modified>
</cp:coreProperties>
</file>